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8" r:id="rId5"/>
    <p:sldId id="266" r:id="rId6"/>
    <p:sldId id="327" r:id="rId7"/>
    <p:sldId id="322" r:id="rId8"/>
    <p:sldId id="328" r:id="rId9"/>
    <p:sldId id="326" r:id="rId10"/>
    <p:sldId id="325" r:id="rId11"/>
    <p:sldId id="318" r:id="rId12"/>
    <p:sldId id="308" r:id="rId13"/>
    <p:sldId id="316" r:id="rId14"/>
    <p:sldId id="317" r:id="rId15"/>
    <p:sldId id="319" r:id="rId16"/>
    <p:sldId id="313" r:id="rId17"/>
    <p:sldId id="312" r:id="rId18"/>
    <p:sldId id="314" r:id="rId19"/>
    <p:sldId id="315" r:id="rId20"/>
    <p:sldId id="320"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ACC8"/>
    <a:srgbClr val="004494"/>
    <a:srgbClr val="024B9C"/>
    <a:srgbClr val="0356B1"/>
    <a:srgbClr val="024EA2"/>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p:cViewPr varScale="1">
        <p:scale>
          <a:sx n="118" d="100"/>
          <a:sy n="118" d="100"/>
        </p:scale>
        <p:origin x="156" y="7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BC6E4-36D7-4D90-B542-C7409E3E6CD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41F0662-7FCF-4786-90A6-70065F165A5E}">
      <dgm:prSet phldrT="[Text]"/>
      <dgm:spPr/>
      <dgm:t>
        <a:bodyPr/>
        <a:lstStyle/>
        <a:p>
          <a:endParaRPr lang="en-US" dirty="0"/>
        </a:p>
      </dgm:t>
    </dgm:pt>
    <dgm:pt modelId="{E34A7956-3FE1-4D4D-81DC-3C7CDB8D5204}" type="parTrans" cxnId="{C76A95B0-8DDA-4449-BE93-F7A76ED2C218}">
      <dgm:prSet/>
      <dgm:spPr/>
      <dgm:t>
        <a:bodyPr/>
        <a:lstStyle/>
        <a:p>
          <a:endParaRPr lang="en-US"/>
        </a:p>
      </dgm:t>
    </dgm:pt>
    <dgm:pt modelId="{503FD4D7-781A-4EDD-9BE4-BE7DEE91B0F3}" type="sibTrans" cxnId="{C76A95B0-8DDA-4449-BE93-F7A76ED2C218}">
      <dgm:prSet/>
      <dgm:spPr/>
      <dgm:t>
        <a:bodyPr/>
        <a:lstStyle/>
        <a:p>
          <a:endParaRPr lang="en-US"/>
        </a:p>
      </dgm:t>
    </dgm:pt>
    <dgm:pt modelId="{60120565-5E61-4A8D-9C54-A9BE22E3E855}">
      <dgm:prSet phldrT="[Text]"/>
      <dgm:spPr/>
      <dgm:t>
        <a:bodyPr/>
        <a:lstStyle/>
        <a:p>
          <a:endParaRPr lang="en-US" dirty="0"/>
        </a:p>
      </dgm:t>
    </dgm:pt>
    <dgm:pt modelId="{A66D7467-698C-4F69-A32C-0ACE73C1CC6B}" type="parTrans" cxnId="{4891DF28-2C14-4B42-8D75-F569D8CA4D98}">
      <dgm:prSet/>
      <dgm:spPr/>
      <dgm:t>
        <a:bodyPr/>
        <a:lstStyle/>
        <a:p>
          <a:endParaRPr lang="en-US"/>
        </a:p>
      </dgm:t>
    </dgm:pt>
    <dgm:pt modelId="{2AE01483-CB81-4824-9BC1-48400820495D}" type="sibTrans" cxnId="{4891DF28-2C14-4B42-8D75-F569D8CA4D98}">
      <dgm:prSet/>
      <dgm:spPr/>
      <dgm:t>
        <a:bodyPr/>
        <a:lstStyle/>
        <a:p>
          <a:endParaRPr lang="en-US"/>
        </a:p>
      </dgm:t>
    </dgm:pt>
    <dgm:pt modelId="{F0A5A092-674A-4D21-A567-41E92BBA5EC4}" type="pres">
      <dgm:prSet presAssocID="{331BC6E4-36D7-4D90-B542-C7409E3E6CDE}" presName="Name0" presStyleCnt="0">
        <dgm:presLayoutVars>
          <dgm:dir/>
          <dgm:resizeHandles val="exact"/>
        </dgm:presLayoutVars>
      </dgm:prSet>
      <dgm:spPr/>
      <dgm:t>
        <a:bodyPr/>
        <a:lstStyle/>
        <a:p>
          <a:endParaRPr lang="en-US"/>
        </a:p>
      </dgm:t>
    </dgm:pt>
    <dgm:pt modelId="{FE26930A-17C2-42CD-8C8A-3C7F4CCD212D}" type="pres">
      <dgm:prSet presAssocID="{541F0662-7FCF-4786-90A6-70065F165A5E}" presName="Name5" presStyleLbl="vennNode1" presStyleIdx="0" presStyleCnt="2" custScaleX="144506" custLinFactX="8645" custLinFactNeighborX="100000" custLinFactNeighborY="-224">
        <dgm:presLayoutVars>
          <dgm:bulletEnabled val="1"/>
        </dgm:presLayoutVars>
      </dgm:prSet>
      <dgm:spPr/>
      <dgm:t>
        <a:bodyPr/>
        <a:lstStyle/>
        <a:p>
          <a:endParaRPr lang="en-US"/>
        </a:p>
      </dgm:t>
    </dgm:pt>
    <dgm:pt modelId="{8F668BCB-4DDC-4330-9806-E12346EFD52D}" type="pres">
      <dgm:prSet presAssocID="{503FD4D7-781A-4EDD-9BE4-BE7DEE91B0F3}" presName="space" presStyleCnt="0"/>
      <dgm:spPr/>
    </dgm:pt>
    <dgm:pt modelId="{49651141-9F69-4DF5-BDB3-7973BC81BD48}" type="pres">
      <dgm:prSet presAssocID="{60120565-5E61-4A8D-9C54-A9BE22E3E855}" presName="Name5" presStyleLbl="vennNode1" presStyleIdx="1" presStyleCnt="2" custScaleX="137593" custScaleY="100120" custLinFactNeighborX="-88399" custLinFactNeighborY="-1175">
        <dgm:presLayoutVars>
          <dgm:bulletEnabled val="1"/>
        </dgm:presLayoutVars>
      </dgm:prSet>
      <dgm:spPr/>
      <dgm:t>
        <a:bodyPr/>
        <a:lstStyle/>
        <a:p>
          <a:endParaRPr lang="en-US"/>
        </a:p>
      </dgm:t>
    </dgm:pt>
  </dgm:ptLst>
  <dgm:cxnLst>
    <dgm:cxn modelId="{B7BCE7E8-9BCF-47E0-99CC-37D9ED3CA13B}" type="presOf" srcId="{541F0662-7FCF-4786-90A6-70065F165A5E}" destId="{FE26930A-17C2-42CD-8C8A-3C7F4CCD212D}" srcOrd="0" destOrd="0" presId="urn:microsoft.com/office/officeart/2005/8/layout/venn3"/>
    <dgm:cxn modelId="{C76A95B0-8DDA-4449-BE93-F7A76ED2C218}" srcId="{331BC6E4-36D7-4D90-B542-C7409E3E6CDE}" destId="{541F0662-7FCF-4786-90A6-70065F165A5E}" srcOrd="0" destOrd="0" parTransId="{E34A7956-3FE1-4D4D-81DC-3C7CDB8D5204}" sibTransId="{503FD4D7-781A-4EDD-9BE4-BE7DEE91B0F3}"/>
    <dgm:cxn modelId="{C2EF63F1-D798-4532-A40B-5247C404E922}" type="presOf" srcId="{331BC6E4-36D7-4D90-B542-C7409E3E6CDE}" destId="{F0A5A092-674A-4D21-A567-41E92BBA5EC4}" srcOrd="0" destOrd="0" presId="urn:microsoft.com/office/officeart/2005/8/layout/venn3"/>
    <dgm:cxn modelId="{54EFB5B7-E6E3-4AAF-9BD1-375996FB925C}" type="presOf" srcId="{60120565-5E61-4A8D-9C54-A9BE22E3E855}" destId="{49651141-9F69-4DF5-BDB3-7973BC81BD48}" srcOrd="0" destOrd="0" presId="urn:microsoft.com/office/officeart/2005/8/layout/venn3"/>
    <dgm:cxn modelId="{4891DF28-2C14-4B42-8D75-F569D8CA4D98}" srcId="{331BC6E4-36D7-4D90-B542-C7409E3E6CDE}" destId="{60120565-5E61-4A8D-9C54-A9BE22E3E855}" srcOrd="1" destOrd="0" parTransId="{A66D7467-698C-4F69-A32C-0ACE73C1CC6B}" sibTransId="{2AE01483-CB81-4824-9BC1-48400820495D}"/>
    <dgm:cxn modelId="{23A6545F-A176-46CA-8990-813F43329497}" type="presParOf" srcId="{F0A5A092-674A-4D21-A567-41E92BBA5EC4}" destId="{FE26930A-17C2-42CD-8C8A-3C7F4CCD212D}" srcOrd="0" destOrd="0" presId="urn:microsoft.com/office/officeart/2005/8/layout/venn3"/>
    <dgm:cxn modelId="{CE5A2D98-BBF7-4059-887D-5E206E47FFC7}" type="presParOf" srcId="{F0A5A092-674A-4D21-A567-41E92BBA5EC4}" destId="{8F668BCB-4DDC-4330-9806-E12346EFD52D}" srcOrd="1" destOrd="0" presId="urn:microsoft.com/office/officeart/2005/8/layout/venn3"/>
    <dgm:cxn modelId="{9994A230-85E4-49AB-8C24-784D962A02A7}" type="presParOf" srcId="{F0A5A092-674A-4D21-A567-41E92BBA5EC4}" destId="{49651141-9F69-4DF5-BDB3-7973BC81BD48}"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6930A-17C2-42CD-8C8A-3C7F4CCD212D}">
      <dsp:nvSpPr>
        <dsp:cNvPr id="0" name=""/>
        <dsp:cNvSpPr/>
      </dsp:nvSpPr>
      <dsp:spPr>
        <a:xfrm>
          <a:off x="1341779" y="0"/>
          <a:ext cx="5964195" cy="41272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7139" tIns="82550" rIns="227139"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215215" y="604429"/>
        <a:ext cx="4217323" cy="2918441"/>
      </dsp:txXfrm>
    </dsp:sp>
    <dsp:sp modelId="{49651141-9F69-4DF5-BDB3-7973BC81BD48}">
      <dsp:nvSpPr>
        <dsp:cNvPr id="0" name=""/>
        <dsp:cNvSpPr/>
      </dsp:nvSpPr>
      <dsp:spPr>
        <a:xfrm>
          <a:off x="4568551" y="0"/>
          <a:ext cx="5678874" cy="41322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7139" tIns="82550" rIns="227139"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400203" y="605154"/>
        <a:ext cx="4015570" cy="292194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07/07/2021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3D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024B9C"/>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rgbClr val="3DACC8"/>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duotone>
              <a:prstClr val="black"/>
              <a:srgbClr val="3DACC8">
                <a:tint val="45000"/>
                <a:satMod val="400000"/>
              </a:srgbClr>
            </a:duotone>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rgbClr val="3DACC8"/>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rgbClr val="3DACC8"/>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lvl1pPr>
              <a:defRPr>
                <a:solidFill>
                  <a:srgbClr val="3DACC8"/>
                </a:solidFill>
              </a:defRPr>
            </a:lvl1p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3D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rgbClr val="3DACC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rgbClr val="3DACC8"/>
              </a:solidFill>
            </a:endParaRPr>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rgbClr val="3DACC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3D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3D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rgbClr val="3DACC8"/>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rgbClr val="3DACC8"/>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rgbClr val="3DACC8"/>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smtClean="0"/>
              <a:t>Developing Indicators for the </a:t>
            </a:r>
            <a:br>
              <a:rPr lang="en-GB" dirty="0" smtClean="0"/>
            </a:br>
            <a:r>
              <a:rPr lang="en-GB" dirty="0" smtClean="0"/>
              <a:t>Social Dimension</a:t>
            </a:r>
            <a:endParaRPr lang="en-GB" dirty="0"/>
          </a:p>
        </p:txBody>
      </p:sp>
      <p:sp>
        <p:nvSpPr>
          <p:cNvPr id="7" name="Subtitle 6"/>
          <p:cNvSpPr>
            <a:spLocks noGrp="1"/>
          </p:cNvSpPr>
          <p:nvPr>
            <p:ph type="subTitle" idx="1"/>
          </p:nvPr>
        </p:nvSpPr>
        <p:spPr/>
        <p:txBody>
          <a:bodyPr/>
          <a:lstStyle/>
          <a:p>
            <a:r>
              <a:rPr lang="en-GB" dirty="0" smtClean="0"/>
              <a:t>Social Dimension working group meeting 1</a:t>
            </a:r>
            <a:endParaRPr lang="en-GB" dirty="0"/>
          </a:p>
        </p:txBody>
      </p:sp>
      <p:sp>
        <p:nvSpPr>
          <p:cNvPr id="8" name="Text Placeholder 7"/>
          <p:cNvSpPr>
            <a:spLocks noGrp="1"/>
          </p:cNvSpPr>
          <p:nvPr>
            <p:ph type="body" sz="quarter" idx="13"/>
          </p:nvPr>
        </p:nvSpPr>
        <p:spPr/>
        <p:txBody>
          <a:bodyPr/>
          <a:lstStyle/>
          <a:p>
            <a:r>
              <a:rPr lang="en-GB" dirty="0" smtClean="0"/>
              <a:t>8 July 2021 </a:t>
            </a:r>
            <a:endParaRPr lang="en-GB" dirty="0"/>
          </a:p>
        </p:txBody>
      </p:sp>
      <p:sp>
        <p:nvSpPr>
          <p:cNvPr id="9" name="Text Placeholder 7"/>
          <p:cNvSpPr txBox="1">
            <a:spLocks/>
          </p:cNvSpPr>
          <p:nvPr/>
        </p:nvSpPr>
        <p:spPr>
          <a:xfrm>
            <a:off x="1071350" y="5548960"/>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smtClean="0"/>
              <a:t>European Education and Culture </a:t>
            </a:r>
            <a:br>
              <a:rPr lang="en-GB" sz="2000" dirty="0" smtClean="0"/>
            </a:br>
            <a:r>
              <a:rPr lang="en-GB" sz="2000" dirty="0" smtClean="0"/>
              <a:t>Executive Agency</a:t>
            </a:r>
            <a:endParaRPr lang="en-GB" sz="2000"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25804"/>
            <a:ext cx="10905699" cy="4181725"/>
          </a:xfrm>
        </p:spPr>
        <p:txBody>
          <a:bodyPr/>
          <a:lstStyle/>
          <a:p>
            <a:pPr marL="0" indent="0">
              <a:buNone/>
            </a:pPr>
            <a:endParaRPr lang="en-GB" dirty="0" smtClean="0"/>
          </a:p>
          <a:p>
            <a:pPr marL="0" indent="0">
              <a:buNone/>
            </a:pPr>
            <a:r>
              <a:rPr lang="en-GB" dirty="0" smtClean="0"/>
              <a:t>Information about HEIs can be gathered indirectly:</a:t>
            </a:r>
          </a:p>
          <a:p>
            <a:r>
              <a:rPr lang="en-GB" dirty="0"/>
              <a:t>	</a:t>
            </a:r>
            <a:r>
              <a:rPr lang="en-GB" dirty="0" smtClean="0"/>
              <a:t>through guidelines to quality assurance agencies (</a:t>
            </a:r>
            <a:r>
              <a:rPr lang="en-GB" dirty="0" err="1" smtClean="0"/>
              <a:t>ie</a:t>
            </a:r>
            <a:r>
              <a:rPr lang="en-GB" dirty="0" smtClean="0"/>
              <a:t> whether or not they 	monitor Social Dimension policy implementation in HEIs), </a:t>
            </a:r>
          </a:p>
          <a:p>
            <a:r>
              <a:rPr lang="en-GB" dirty="0"/>
              <a:t> </a:t>
            </a:r>
            <a:r>
              <a:rPr lang="en-GB" dirty="0" smtClean="0"/>
              <a:t>       or through other bodies tasked to oversee implementation</a:t>
            </a:r>
            <a:endParaRPr lang="en-GB" dirty="0"/>
          </a:p>
          <a:p>
            <a:r>
              <a:rPr lang="en-GB" dirty="0" smtClean="0"/>
              <a:t>  	Eurostudent data will </a:t>
            </a:r>
            <a:r>
              <a:rPr lang="en-GB" dirty="0" smtClean="0"/>
              <a:t>also </a:t>
            </a:r>
            <a:r>
              <a:rPr lang="en-GB" dirty="0" smtClean="0"/>
              <a:t>provide information on impact of 	implementation over </a:t>
            </a:r>
            <a:r>
              <a:rPr lang="en-GB" dirty="0" smtClean="0"/>
              <a:t>time</a:t>
            </a:r>
            <a:endParaRPr lang="en-GB" dirty="0"/>
          </a:p>
          <a:p>
            <a:r>
              <a:rPr lang="en-GB" dirty="0"/>
              <a:t> </a:t>
            </a:r>
            <a:r>
              <a:rPr lang="en-GB" dirty="0" smtClean="0"/>
              <a:t>	</a:t>
            </a:r>
            <a:r>
              <a:rPr lang="en-GB" dirty="0" smtClean="0">
                <a:solidFill>
                  <a:srgbClr val="C00000"/>
                </a:solidFill>
              </a:rPr>
              <a:t>Do you have other ideas for collecting information from HEIs? </a:t>
            </a:r>
          </a:p>
        </p:txBody>
      </p:sp>
      <p:sp>
        <p:nvSpPr>
          <p:cNvPr id="2" name="Title 1"/>
          <p:cNvSpPr>
            <a:spLocks noGrp="1"/>
          </p:cNvSpPr>
          <p:nvPr>
            <p:ph type="title"/>
          </p:nvPr>
        </p:nvSpPr>
        <p:spPr/>
        <p:txBody>
          <a:bodyPr/>
          <a:lstStyle/>
          <a:p>
            <a:r>
              <a:rPr lang="en-GB" dirty="0" smtClean="0"/>
              <a:t>Level of implementation: </a:t>
            </a:r>
            <a:r>
              <a:rPr lang="en-GB" dirty="0" smtClean="0">
                <a:solidFill>
                  <a:schemeClr val="tx2"/>
                </a:solidFill>
              </a:rPr>
              <a:t>potential solutions</a:t>
            </a:r>
            <a:endParaRPr lang="en-GB" dirty="0">
              <a:solidFill>
                <a:schemeClr val="tx2"/>
              </a:solidFill>
            </a:endParaRPr>
          </a:p>
        </p:txBody>
      </p:sp>
    </p:spTree>
    <p:extLst>
      <p:ext uri="{BB962C8B-B14F-4D97-AF65-F5344CB8AC3E}">
        <p14:creationId xmlns:p14="http://schemas.microsoft.com/office/powerpoint/2010/main" val="2837861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smtClean="0"/>
              <a:t>Ex </a:t>
            </a:r>
            <a:r>
              <a:rPr lang="fr-BE" dirty="0" smtClean="0"/>
              <a:t>P&amp;G 4 (data collection) </a:t>
            </a:r>
            <a:r>
              <a:rPr lang="fr-BE" dirty="0" smtClean="0"/>
              <a:t>guideline: « </a:t>
            </a:r>
            <a:r>
              <a:rPr lang="en-US" dirty="0" smtClean="0">
                <a:solidFill>
                  <a:srgbClr val="C00000"/>
                </a:solidFill>
              </a:rPr>
              <a:t>Within </a:t>
            </a:r>
            <a:r>
              <a:rPr lang="en-US" dirty="0">
                <a:solidFill>
                  <a:srgbClr val="C00000"/>
                </a:solidFill>
              </a:rPr>
              <a:t>the limits of national legal frameworks, such data collection should </a:t>
            </a:r>
            <a:r>
              <a:rPr lang="en-US" sz="2000" dirty="0"/>
              <a:t>provide information on the composition of the student body, access and participation, drop-out and completion of higher education, including the transition to the </a:t>
            </a:r>
            <a:r>
              <a:rPr lang="en-US" sz="2000" dirty="0" err="1"/>
              <a:t>labour</a:t>
            </a:r>
            <a:r>
              <a:rPr lang="en-US" sz="2000" dirty="0"/>
              <a:t> market after completion of studies, and </a:t>
            </a:r>
            <a:r>
              <a:rPr lang="en-US" dirty="0">
                <a:solidFill>
                  <a:srgbClr val="C00000"/>
                </a:solidFill>
              </a:rPr>
              <a:t>allow for the identification of vulnerable, disadvantaged and underrepresented groups</a:t>
            </a:r>
            <a:r>
              <a:rPr lang="en-US" dirty="0"/>
              <a:t>.  </a:t>
            </a:r>
            <a:endParaRPr lang="fr-BE" dirty="0"/>
          </a:p>
          <a:p>
            <a:r>
              <a:rPr lang="fr-BE" dirty="0" err="1" smtClean="0"/>
              <a:t>Some</a:t>
            </a:r>
            <a:r>
              <a:rPr lang="fr-BE" dirty="0" smtClean="0"/>
              <a:t> countries </a:t>
            </a:r>
            <a:r>
              <a:rPr lang="fr-BE" dirty="0" err="1" smtClean="0"/>
              <a:t>will</a:t>
            </a:r>
            <a:r>
              <a:rPr lang="fr-BE" dirty="0" smtClean="0"/>
              <a:t> not </a:t>
            </a:r>
            <a:r>
              <a:rPr lang="fr-BE" dirty="0" err="1" smtClean="0"/>
              <a:t>identify</a:t>
            </a:r>
            <a:r>
              <a:rPr lang="fr-BE" dirty="0" smtClean="0"/>
              <a:t> </a:t>
            </a:r>
            <a:r>
              <a:rPr lang="fr-BE" dirty="0" err="1" smtClean="0"/>
              <a:t>vulnerable</a:t>
            </a:r>
            <a:r>
              <a:rPr lang="fr-BE" dirty="0" smtClean="0"/>
              <a:t>, </a:t>
            </a:r>
            <a:r>
              <a:rPr lang="fr-BE" dirty="0" err="1" smtClean="0"/>
              <a:t>disadvantaged</a:t>
            </a:r>
            <a:r>
              <a:rPr lang="fr-BE" dirty="0" smtClean="0"/>
              <a:t> or </a:t>
            </a:r>
            <a:r>
              <a:rPr lang="fr-BE" dirty="0" err="1" smtClean="0"/>
              <a:t>under-represented</a:t>
            </a:r>
            <a:r>
              <a:rPr lang="fr-BE" dirty="0" smtClean="0"/>
              <a:t> </a:t>
            </a:r>
            <a:r>
              <a:rPr lang="fr-BE" dirty="0" smtClean="0"/>
              <a:t>groups: </a:t>
            </a:r>
            <a:r>
              <a:rPr lang="fr-BE" dirty="0" smtClean="0"/>
              <a:t>but </a:t>
            </a:r>
            <a:r>
              <a:rPr lang="fr-BE" dirty="0" err="1" smtClean="0"/>
              <a:t>should</a:t>
            </a:r>
            <a:r>
              <a:rPr lang="fr-BE" dirty="0" smtClean="0"/>
              <a:t> </a:t>
            </a:r>
            <a:r>
              <a:rPr lang="fr-BE" dirty="0" err="1" smtClean="0"/>
              <a:t>we</a:t>
            </a:r>
            <a:r>
              <a:rPr lang="fr-BE" dirty="0" smtClean="0"/>
              <a:t> value countries </a:t>
            </a:r>
            <a:r>
              <a:rPr lang="fr-BE" dirty="0" err="1" smtClean="0"/>
              <a:t>that</a:t>
            </a:r>
            <a:r>
              <a:rPr lang="fr-BE" dirty="0" smtClean="0"/>
              <a:t> </a:t>
            </a:r>
            <a:r>
              <a:rPr lang="fr-BE" dirty="0" err="1" smtClean="0"/>
              <a:t>collect</a:t>
            </a:r>
            <a:r>
              <a:rPr lang="fr-BE" dirty="0" smtClean="0"/>
              <a:t> data on certain </a:t>
            </a:r>
            <a:r>
              <a:rPr lang="fr-BE" dirty="0" err="1" smtClean="0"/>
              <a:t>characteristics</a:t>
            </a:r>
            <a:r>
              <a:rPr lang="fr-BE" dirty="0" smtClean="0"/>
              <a:t> (</a:t>
            </a:r>
            <a:r>
              <a:rPr lang="fr-BE" dirty="0" err="1" smtClean="0"/>
              <a:t>eg</a:t>
            </a:r>
            <a:r>
              <a:rPr lang="fr-BE" dirty="0" smtClean="0"/>
              <a:t> </a:t>
            </a:r>
            <a:r>
              <a:rPr lang="fr-BE" dirty="0" err="1" smtClean="0"/>
              <a:t>ethnicity</a:t>
            </a:r>
            <a:r>
              <a:rPr lang="fr-BE" dirty="0" smtClean="0"/>
              <a:t>) </a:t>
            </a:r>
            <a:r>
              <a:rPr lang="fr-BE" dirty="0" err="1" smtClean="0"/>
              <a:t>above</a:t>
            </a:r>
            <a:r>
              <a:rPr lang="fr-BE" dirty="0" smtClean="0"/>
              <a:t> </a:t>
            </a:r>
            <a:r>
              <a:rPr lang="fr-BE" dirty="0" err="1" smtClean="0"/>
              <a:t>those</a:t>
            </a:r>
            <a:r>
              <a:rPr lang="fr-BE" dirty="0" smtClean="0"/>
              <a:t> </a:t>
            </a:r>
            <a:r>
              <a:rPr lang="fr-BE" dirty="0" err="1" smtClean="0"/>
              <a:t>that</a:t>
            </a:r>
            <a:r>
              <a:rPr lang="fr-BE" dirty="0" smtClean="0"/>
              <a:t> </a:t>
            </a:r>
            <a:r>
              <a:rPr lang="fr-BE" dirty="0" err="1" smtClean="0"/>
              <a:t>forbid</a:t>
            </a:r>
            <a:r>
              <a:rPr lang="fr-BE" dirty="0" smtClean="0"/>
              <a:t> </a:t>
            </a:r>
            <a:r>
              <a:rPr lang="fr-BE" dirty="0" err="1" smtClean="0"/>
              <a:t>such</a:t>
            </a:r>
            <a:r>
              <a:rPr lang="fr-BE" dirty="0" smtClean="0"/>
              <a:t> collection? </a:t>
            </a:r>
            <a:r>
              <a:rPr lang="fr-BE" dirty="0" smtClean="0">
                <a:solidFill>
                  <a:srgbClr val="C00000"/>
                </a:solidFill>
              </a:rPr>
              <a:t>(for discussion)</a:t>
            </a:r>
          </a:p>
          <a:p>
            <a:pPr marL="0" indent="0">
              <a:buNone/>
            </a:pPr>
            <a:endParaRPr lang="fr-BE" dirty="0"/>
          </a:p>
        </p:txBody>
      </p:sp>
      <p:sp>
        <p:nvSpPr>
          <p:cNvPr id="3" name="Title 2"/>
          <p:cNvSpPr>
            <a:spLocks noGrp="1"/>
          </p:cNvSpPr>
          <p:nvPr>
            <p:ph type="title"/>
          </p:nvPr>
        </p:nvSpPr>
        <p:spPr/>
        <p:txBody>
          <a:bodyPr/>
          <a:lstStyle/>
          <a:p>
            <a:r>
              <a:rPr lang="fr-BE" dirty="0" smtClean="0">
                <a:solidFill>
                  <a:schemeClr val="tx2"/>
                </a:solidFill>
              </a:rPr>
              <a:t>Challenges 2:</a:t>
            </a:r>
            <a:r>
              <a:rPr lang="fr-BE" dirty="0" smtClean="0"/>
              <a:t> </a:t>
            </a:r>
            <a:r>
              <a:rPr lang="fr-BE" dirty="0" err="1" smtClean="0"/>
              <a:t>respecting</a:t>
            </a:r>
            <a:r>
              <a:rPr lang="fr-BE" dirty="0" smtClean="0"/>
              <a:t> </a:t>
            </a:r>
            <a:r>
              <a:rPr lang="fr-BE" dirty="0" err="1" smtClean="0"/>
              <a:t>different</a:t>
            </a:r>
            <a:r>
              <a:rPr lang="fr-BE" dirty="0" smtClean="0"/>
              <a:t> </a:t>
            </a:r>
            <a:r>
              <a:rPr lang="fr-BE" dirty="0" smtClean="0"/>
              <a:t>cultures…</a:t>
            </a:r>
            <a:endParaRPr lang="fr-BE" dirty="0"/>
          </a:p>
        </p:txBody>
      </p:sp>
    </p:spTree>
    <p:extLst>
      <p:ext uri="{BB962C8B-B14F-4D97-AF65-F5344CB8AC3E}">
        <p14:creationId xmlns:p14="http://schemas.microsoft.com/office/powerpoint/2010/main" val="179071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C00000"/>
                </a:solidFill>
              </a:rPr>
              <a:t>vulnerable</a:t>
            </a:r>
            <a:r>
              <a:rPr lang="en-US" dirty="0">
                <a:solidFill>
                  <a:srgbClr val="C00000"/>
                </a:solidFill>
              </a:rPr>
              <a:t>, disadvantaged and underrepresented </a:t>
            </a:r>
            <a:r>
              <a:rPr lang="en-US" dirty="0" smtClean="0">
                <a:solidFill>
                  <a:srgbClr val="C00000"/>
                </a:solidFill>
              </a:rPr>
              <a:t>groups</a:t>
            </a:r>
            <a:r>
              <a:rPr lang="en-US" dirty="0" smtClean="0"/>
              <a:t>. </a:t>
            </a:r>
          </a:p>
          <a:p>
            <a:r>
              <a:rPr lang="en-US" dirty="0" smtClean="0"/>
              <a:t>Many shared groups, while some may be specific to countries/regions</a:t>
            </a:r>
            <a:r>
              <a:rPr lang="en-US" dirty="0"/>
              <a:t>  </a:t>
            </a:r>
            <a:endParaRPr lang="fr-BE" dirty="0"/>
          </a:p>
          <a:p>
            <a:pPr marL="0" indent="0">
              <a:buNone/>
            </a:pPr>
            <a:r>
              <a:rPr lang="fr-BE" dirty="0" smtClean="0"/>
              <a:t>-&gt; 	</a:t>
            </a:r>
            <a:r>
              <a:rPr lang="fr-BE" dirty="0" smtClean="0"/>
              <a:t>Eurydice </a:t>
            </a:r>
            <a:r>
              <a:rPr lang="fr-BE" dirty="0" err="1" smtClean="0"/>
              <a:t>study</a:t>
            </a:r>
            <a:r>
              <a:rPr lang="fr-BE" dirty="0" smtClean="0"/>
              <a:t> </a:t>
            </a:r>
            <a:r>
              <a:rPr lang="fr-BE" dirty="0" err="1" smtClean="0"/>
              <a:t>opted</a:t>
            </a:r>
            <a:r>
              <a:rPr lang="fr-BE" dirty="0" smtClean="0"/>
              <a:t> for a «</a:t>
            </a:r>
            <a:r>
              <a:rPr lang="fr-BE" dirty="0" smtClean="0"/>
              <a:t> </a:t>
            </a:r>
            <a:r>
              <a:rPr lang="fr-BE" dirty="0" err="1" smtClean="0"/>
              <a:t>fairly</a:t>
            </a:r>
            <a:r>
              <a:rPr lang="fr-BE" dirty="0" smtClean="0"/>
              <a:t> exhaustive » </a:t>
            </a:r>
            <a:r>
              <a:rPr lang="fr-BE" dirty="0" err="1" smtClean="0"/>
              <a:t>list</a:t>
            </a:r>
            <a:r>
              <a:rPr lang="fr-BE" dirty="0" smtClean="0"/>
              <a:t>, </a:t>
            </a:r>
            <a:r>
              <a:rPr lang="fr-BE" dirty="0" err="1" smtClean="0"/>
              <a:t>which</a:t>
            </a:r>
            <a:r>
              <a:rPr lang="fr-BE" dirty="0" smtClean="0"/>
              <a:t> </a:t>
            </a:r>
            <a:r>
              <a:rPr lang="fr-BE" dirty="0" err="1" smtClean="0"/>
              <a:t>also</a:t>
            </a:r>
            <a:r>
              <a:rPr lang="fr-BE" dirty="0" smtClean="0"/>
              <a:t> </a:t>
            </a:r>
            <a:r>
              <a:rPr lang="fr-BE" dirty="0" err="1" smtClean="0"/>
              <a:t>includes</a:t>
            </a:r>
            <a:r>
              <a:rPr lang="fr-BE" dirty="0" smtClean="0"/>
              <a:t> </a:t>
            </a:r>
            <a:r>
              <a:rPr lang="fr-BE" dirty="0" smtClean="0"/>
              <a:t>« </a:t>
            </a:r>
            <a:r>
              <a:rPr lang="fr-BE" dirty="0" err="1" smtClean="0"/>
              <a:t>other</a:t>
            </a:r>
            <a:r>
              <a:rPr lang="fr-BE" dirty="0" smtClean="0"/>
              <a:t> »</a:t>
            </a:r>
          </a:p>
          <a:p>
            <a:pPr marL="0" indent="0">
              <a:buNone/>
            </a:pPr>
            <a:r>
              <a:rPr lang="fr-BE" sz="2000" i="1" dirty="0" smtClean="0"/>
              <a:t>Age</a:t>
            </a:r>
            <a:r>
              <a:rPr lang="fr-BE" sz="2000" i="1" dirty="0" smtClean="0"/>
              <a:t>,</a:t>
            </a:r>
            <a:r>
              <a:rPr lang="en-US" sz="2000" i="1" dirty="0"/>
              <a:t> </a:t>
            </a:r>
            <a:r>
              <a:rPr lang="en-GB" sz="2000" i="1" dirty="0" smtClean="0"/>
              <a:t>Gender,</a:t>
            </a:r>
            <a:r>
              <a:rPr lang="en-GB" sz="2000" i="1" dirty="0"/>
              <a:t> Sexual </a:t>
            </a:r>
            <a:r>
              <a:rPr lang="en-GB" sz="2000" i="1" dirty="0" smtClean="0"/>
              <a:t>orientation,</a:t>
            </a:r>
            <a:r>
              <a:rPr lang="en-GB" sz="2000" i="1" dirty="0"/>
              <a:t> </a:t>
            </a:r>
            <a:r>
              <a:rPr lang="en-GB" sz="2000" i="1" dirty="0" smtClean="0"/>
              <a:t>Labour market status prior to higher education entry</a:t>
            </a:r>
            <a:r>
              <a:rPr lang="en-US" sz="2000" i="1" dirty="0"/>
              <a:t> (e.g. unemployed)</a:t>
            </a:r>
            <a:r>
              <a:rPr lang="en-GB" sz="2000" i="1" dirty="0" smtClean="0"/>
              <a:t>, Non-standard entry qualifications, </a:t>
            </a:r>
            <a:r>
              <a:rPr lang="en-US" sz="2000" i="1" dirty="0" smtClean="0"/>
              <a:t>Residing </a:t>
            </a:r>
            <a:r>
              <a:rPr lang="en-US" sz="2000" i="1" dirty="0"/>
              <a:t>in a certain geographical area </a:t>
            </a:r>
            <a:r>
              <a:rPr lang="en-US" sz="2000" i="1" dirty="0" smtClean="0"/>
              <a:t>(urban/rural/postcode),</a:t>
            </a:r>
            <a:r>
              <a:rPr lang="en-GB" sz="2000" i="1" dirty="0"/>
              <a:t> </a:t>
            </a:r>
            <a:r>
              <a:rPr lang="en-GB" sz="2000" i="1" dirty="0" smtClean="0"/>
              <a:t>First generation, Special educational needs, </a:t>
            </a:r>
            <a:r>
              <a:rPr lang="en-US" sz="2000" i="1" dirty="0" smtClean="0"/>
              <a:t>Migrant </a:t>
            </a:r>
            <a:r>
              <a:rPr lang="en-US" sz="2000" i="1" dirty="0"/>
              <a:t>or </a:t>
            </a:r>
            <a:r>
              <a:rPr lang="en-US" sz="2000" i="1" dirty="0" smtClean="0"/>
              <a:t>from a migrant background,</a:t>
            </a:r>
            <a:r>
              <a:rPr lang="en-US" sz="2000" i="1" dirty="0"/>
              <a:t> E</a:t>
            </a:r>
            <a:r>
              <a:rPr lang="en-US" sz="2000" i="1" dirty="0" smtClean="0"/>
              <a:t>thnicity,</a:t>
            </a:r>
            <a:r>
              <a:rPr lang="en-GB" sz="2000" i="1" dirty="0"/>
              <a:t> </a:t>
            </a:r>
            <a:r>
              <a:rPr lang="en-GB" sz="2000" i="1" dirty="0" smtClean="0"/>
              <a:t>Refugee, Religious affiliation,</a:t>
            </a:r>
            <a:r>
              <a:rPr lang="en-GB" sz="2000" i="1" dirty="0"/>
              <a:t> </a:t>
            </a:r>
            <a:r>
              <a:rPr lang="en-GB" sz="2000" i="1" dirty="0" smtClean="0"/>
              <a:t>Disability</a:t>
            </a:r>
            <a:r>
              <a:rPr lang="en-GB" sz="2000" i="1" dirty="0" smtClean="0"/>
              <a:t>, </a:t>
            </a:r>
            <a:r>
              <a:rPr lang="en-GB" sz="2000" i="1" dirty="0" smtClean="0"/>
              <a:t>Socio-economic </a:t>
            </a:r>
            <a:r>
              <a:rPr lang="en-GB" sz="2000" i="1" dirty="0" smtClean="0"/>
              <a:t>status,</a:t>
            </a:r>
            <a:r>
              <a:rPr lang="en-GB" sz="2000" i="1" dirty="0"/>
              <a:t> </a:t>
            </a:r>
            <a:r>
              <a:rPr lang="en-US" sz="2000" i="1" dirty="0" smtClean="0"/>
              <a:t>Family </a:t>
            </a:r>
            <a:r>
              <a:rPr lang="en-US" sz="2000" i="1" dirty="0"/>
              <a:t>background (e.g. single </a:t>
            </a:r>
            <a:r>
              <a:rPr lang="en-US" sz="2000" i="1" dirty="0" smtClean="0"/>
              <a:t>parent or care home upbringing)…. Other</a:t>
            </a:r>
            <a:r>
              <a:rPr lang="en-US" dirty="0"/>
              <a:t>  </a:t>
            </a:r>
            <a:r>
              <a:rPr lang="en-GB" dirty="0"/>
              <a:t> </a:t>
            </a:r>
            <a:endParaRPr lang="fr-BE" dirty="0" smtClean="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p:txBody>
      </p:sp>
      <p:sp>
        <p:nvSpPr>
          <p:cNvPr id="3" name="Title 2"/>
          <p:cNvSpPr>
            <a:spLocks noGrp="1"/>
          </p:cNvSpPr>
          <p:nvPr>
            <p:ph type="title"/>
          </p:nvPr>
        </p:nvSpPr>
        <p:spPr/>
        <p:txBody>
          <a:bodyPr/>
          <a:lstStyle/>
          <a:p>
            <a:r>
              <a:rPr lang="fr-BE" dirty="0" smtClean="0"/>
              <a:t/>
            </a:r>
            <a:br>
              <a:rPr lang="fr-BE" dirty="0" smtClean="0"/>
            </a:br>
            <a:r>
              <a:rPr lang="fr-BE" dirty="0"/>
              <a:t/>
            </a:r>
            <a:br>
              <a:rPr lang="fr-BE" dirty="0"/>
            </a:br>
            <a:r>
              <a:rPr lang="fr-BE" dirty="0" smtClean="0">
                <a:solidFill>
                  <a:schemeClr val="tx2"/>
                </a:solidFill>
              </a:rPr>
              <a:t>Challenges 3:</a:t>
            </a:r>
            <a:r>
              <a:rPr lang="fr-BE" dirty="0" smtClean="0"/>
              <a:t> </a:t>
            </a:r>
            <a:r>
              <a:rPr lang="fr-BE" dirty="0" err="1" smtClean="0"/>
              <a:t>which</a:t>
            </a:r>
            <a:r>
              <a:rPr lang="fr-BE" dirty="0" smtClean="0"/>
              <a:t> </a:t>
            </a:r>
            <a:r>
              <a:rPr lang="fr-BE" dirty="0" err="1" smtClean="0"/>
              <a:t>characteristics</a:t>
            </a:r>
            <a:r>
              <a:rPr lang="fr-BE" dirty="0" smtClean="0"/>
              <a:t> to </a:t>
            </a:r>
            <a:r>
              <a:rPr lang="fr-BE" dirty="0" err="1" smtClean="0"/>
              <a:t>consider</a:t>
            </a:r>
            <a:r>
              <a:rPr lang="fr-BE" dirty="0" smtClean="0"/>
              <a:t>?… </a:t>
            </a:r>
            <a:endParaRPr lang="fr-BE" dirty="0"/>
          </a:p>
        </p:txBody>
      </p:sp>
    </p:spTree>
    <p:extLst>
      <p:ext uri="{BB962C8B-B14F-4D97-AF65-F5344CB8AC3E}">
        <p14:creationId xmlns:p14="http://schemas.microsoft.com/office/powerpoint/2010/main" val="95895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spcBef>
                <a:spcPts val="1307"/>
              </a:spcBef>
              <a:buClr>
                <a:srgbClr val="0F5494"/>
              </a:buClr>
              <a:buAutoNum type="arabicParenR"/>
            </a:pPr>
            <a:r>
              <a:rPr lang="en-GB" sz="2000" dirty="0" smtClean="0"/>
              <a:t>Neutral indicators – mapping options used for a particular policy</a:t>
            </a:r>
          </a:p>
          <a:p>
            <a:pPr marL="457200" indent="-457200">
              <a:spcBef>
                <a:spcPts val="1307"/>
              </a:spcBef>
              <a:buClr>
                <a:srgbClr val="0F5494"/>
              </a:buClr>
              <a:buAutoNum type="arabicParenR"/>
            </a:pPr>
            <a:r>
              <a:rPr lang="en-GB" sz="2000" dirty="0" smtClean="0"/>
              <a:t>Composite indicators, combining (and valuing) different criteria in policy implementation</a:t>
            </a:r>
            <a:endParaRPr lang="en-GB" sz="2000" dirty="0"/>
          </a:p>
          <a:p>
            <a:pPr marL="0" indent="0">
              <a:spcBef>
                <a:spcPts val="1307"/>
              </a:spcBef>
              <a:buClr>
                <a:srgbClr val="0F5494"/>
              </a:buClr>
              <a:buNone/>
            </a:pPr>
            <a:r>
              <a:rPr lang="en-GB" sz="2000" dirty="0" smtClean="0">
                <a:solidFill>
                  <a:srgbClr val="056636"/>
                </a:solidFill>
              </a:rPr>
              <a:t>	dark </a:t>
            </a:r>
            <a:r>
              <a:rPr lang="en-GB" sz="2000" dirty="0">
                <a:solidFill>
                  <a:srgbClr val="056636"/>
                </a:solidFill>
              </a:rPr>
              <a:t>green </a:t>
            </a:r>
            <a:r>
              <a:rPr lang="en-GB" sz="2000" dirty="0"/>
              <a:t>(all criteria are fully met)</a:t>
            </a:r>
            <a:br>
              <a:rPr lang="en-GB" sz="2000" dirty="0"/>
            </a:br>
            <a:r>
              <a:rPr lang="en-GB" sz="2000" dirty="0"/>
              <a:t>	</a:t>
            </a:r>
            <a:r>
              <a:rPr lang="en-GB" sz="2000" dirty="0">
                <a:solidFill>
                  <a:srgbClr val="86B238"/>
                </a:solidFill>
              </a:rPr>
              <a:t>light green </a:t>
            </a:r>
            <a:r>
              <a:rPr lang="en-GB" sz="2000" dirty="0"/>
              <a:t>(most aspects appear in the system)</a:t>
            </a:r>
            <a:br>
              <a:rPr lang="en-GB" sz="2000" dirty="0"/>
            </a:br>
            <a:r>
              <a:rPr lang="en-GB" sz="2000" dirty="0"/>
              <a:t>	</a:t>
            </a:r>
            <a:r>
              <a:rPr lang="en-GB" sz="2000" dirty="0">
                <a:solidFill>
                  <a:srgbClr val="FDED0A"/>
                </a:solidFill>
              </a:rPr>
              <a:t>yellow </a:t>
            </a:r>
            <a:r>
              <a:rPr lang="en-GB" sz="2000" dirty="0"/>
              <a:t>(only some aspects are implemented)</a:t>
            </a:r>
            <a:br>
              <a:rPr lang="en-GB" sz="2000" dirty="0"/>
            </a:br>
            <a:r>
              <a:rPr lang="en-GB" sz="2000" dirty="0"/>
              <a:t>	</a:t>
            </a:r>
            <a:r>
              <a:rPr lang="en-GB" sz="2000" dirty="0">
                <a:solidFill>
                  <a:srgbClr val="ED9421"/>
                </a:solidFill>
              </a:rPr>
              <a:t>orange </a:t>
            </a:r>
            <a:r>
              <a:rPr lang="en-GB" sz="2000" dirty="0"/>
              <a:t>(systems fulfil only a limited part of the criteria)</a:t>
            </a:r>
            <a:br>
              <a:rPr lang="en-GB" sz="2000" dirty="0"/>
            </a:br>
            <a:r>
              <a:rPr lang="en-GB" sz="2000" dirty="0"/>
              <a:t>	</a:t>
            </a:r>
            <a:r>
              <a:rPr lang="en-GB" sz="2000" dirty="0">
                <a:solidFill>
                  <a:srgbClr val="E31F26"/>
                </a:solidFill>
              </a:rPr>
              <a:t>red </a:t>
            </a:r>
            <a:r>
              <a:rPr lang="en-GB" sz="2000" dirty="0"/>
              <a:t>(none of the </a:t>
            </a:r>
            <a:r>
              <a:rPr lang="en-GB" sz="2000" dirty="0" smtClean="0"/>
              <a:t>criteria are met)</a:t>
            </a:r>
          </a:p>
          <a:p>
            <a:pPr marL="0" indent="0">
              <a:spcBef>
                <a:spcPts val="1307"/>
              </a:spcBef>
              <a:buClr>
                <a:srgbClr val="0F5494"/>
              </a:buClr>
              <a:buNone/>
            </a:pPr>
            <a:r>
              <a:rPr lang="en-GB" sz="2000" dirty="0" smtClean="0"/>
              <a:t>As P&amp;Gs are social dimension commitments, the second approach may be more appropriate,  (but this has to be discussed/agreed)…</a:t>
            </a:r>
          </a:p>
          <a:p>
            <a:pPr marL="0" indent="0">
              <a:spcBef>
                <a:spcPts val="1307"/>
              </a:spcBef>
              <a:buClr>
                <a:srgbClr val="0F5494"/>
              </a:buClr>
              <a:buNone/>
            </a:pPr>
            <a:endParaRPr lang="en-GB" sz="2000" dirty="0"/>
          </a:p>
          <a:p>
            <a:endParaRPr lang="fr-BE" dirty="0"/>
          </a:p>
        </p:txBody>
      </p:sp>
      <p:sp>
        <p:nvSpPr>
          <p:cNvPr id="3" name="Title 2"/>
          <p:cNvSpPr>
            <a:spLocks noGrp="1"/>
          </p:cNvSpPr>
          <p:nvPr>
            <p:ph type="title"/>
          </p:nvPr>
        </p:nvSpPr>
        <p:spPr/>
        <p:txBody>
          <a:bodyPr/>
          <a:lstStyle/>
          <a:p>
            <a:r>
              <a:rPr lang="fr-BE" dirty="0" err="1" smtClean="0"/>
              <a:t>Typical</a:t>
            </a:r>
            <a:r>
              <a:rPr lang="fr-BE" dirty="0" smtClean="0"/>
              <a:t> Bologna </a:t>
            </a:r>
            <a:r>
              <a:rPr lang="fr-BE" dirty="0" err="1" smtClean="0"/>
              <a:t>Implementation</a:t>
            </a:r>
            <a:r>
              <a:rPr lang="fr-BE" dirty="0" smtClean="0"/>
              <a:t> Report </a:t>
            </a:r>
            <a:r>
              <a:rPr lang="fr-BE" dirty="0" err="1" smtClean="0"/>
              <a:t>indicators</a:t>
            </a:r>
            <a:endParaRPr lang="fr-BE" dirty="0"/>
          </a:p>
        </p:txBody>
      </p:sp>
    </p:spTree>
    <p:extLst>
      <p:ext uri="{BB962C8B-B14F-4D97-AF65-F5344CB8AC3E}">
        <p14:creationId xmlns:p14="http://schemas.microsoft.com/office/powerpoint/2010/main" val="94509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320199"/>
            <a:ext cx="10905699" cy="4804658"/>
          </a:xfrm>
        </p:spPr>
        <p:txBody>
          <a:bodyPr/>
          <a:lstStyle/>
          <a:p>
            <a:pPr fontAlgn="base"/>
            <a:r>
              <a:rPr lang="en-GB" sz="1800" b="1" dirty="0" smtClean="0"/>
              <a:t>Principle: </a:t>
            </a:r>
            <a:r>
              <a:rPr lang="en-GB" sz="1800" i="1" dirty="0" smtClean="0"/>
              <a:t>The</a:t>
            </a:r>
            <a:r>
              <a:rPr lang="en-GB" sz="1800" i="1" dirty="0"/>
              <a:t> </a:t>
            </a:r>
            <a:r>
              <a:rPr lang="en-GB" sz="1800" b="1" i="1" dirty="0"/>
              <a:t>social dimension</a:t>
            </a:r>
            <a:r>
              <a:rPr lang="en-GB" sz="1800" i="1" dirty="0"/>
              <a:t> should be </a:t>
            </a:r>
            <a:r>
              <a:rPr lang="en-GB" sz="1800" b="1" i="1" dirty="0"/>
              <a:t>central to </a:t>
            </a:r>
            <a:r>
              <a:rPr lang="en-GB" sz="1800" i="1" dirty="0"/>
              <a:t>higher education</a:t>
            </a:r>
            <a:r>
              <a:rPr lang="en-GB" sz="1800" b="1" i="1" dirty="0"/>
              <a:t> strategies at system and institutional level</a:t>
            </a:r>
            <a:r>
              <a:rPr lang="en-GB" sz="1800" i="1" dirty="0"/>
              <a:t>, as well as at the EHEA and the EU level. Strengthening the social dimension of higher education and fostering equity and inclusion to reflect the diversity of society is the responsibility of a higher education system as a whole and should be regarded as a continuous commitment.</a:t>
            </a:r>
            <a:r>
              <a:rPr lang="en-US" sz="1800" dirty="0"/>
              <a:t>​</a:t>
            </a:r>
          </a:p>
          <a:p>
            <a:pPr fontAlgn="base"/>
            <a:r>
              <a:rPr lang="en-IE" sz="1800" b="1" dirty="0" smtClean="0"/>
              <a:t>Guideline 1</a:t>
            </a:r>
            <a:r>
              <a:rPr lang="en-IE" sz="1800" dirty="0" smtClean="0"/>
              <a:t>: </a:t>
            </a:r>
            <a:r>
              <a:rPr lang="en-IE" sz="1800" dirty="0" smtClean="0">
                <a:solidFill>
                  <a:srgbClr val="FF0000"/>
                </a:solidFill>
              </a:rPr>
              <a:t>Strategic </a:t>
            </a:r>
            <a:r>
              <a:rPr lang="en-IE" sz="1800" dirty="0">
                <a:solidFill>
                  <a:srgbClr val="FF0000"/>
                </a:solidFill>
              </a:rPr>
              <a:t>commitment</a:t>
            </a:r>
            <a:r>
              <a:rPr lang="en-IE" sz="1800" dirty="0"/>
              <a:t> t</a:t>
            </a:r>
            <a:r>
              <a:rPr lang="en-GB" sz="1800" dirty="0"/>
              <a:t>o the social dimension of higher education should be aligned with </a:t>
            </a:r>
            <a:r>
              <a:rPr lang="en-GB" sz="1800" dirty="0">
                <a:solidFill>
                  <a:srgbClr val="FF0000"/>
                </a:solidFill>
              </a:rPr>
              <a:t>concrete targets</a:t>
            </a:r>
            <a:r>
              <a:rPr lang="en-GB" sz="1800" dirty="0"/>
              <a:t> that can either be integrated within existing higher education policies or developed in parallel. These </a:t>
            </a:r>
            <a:r>
              <a:rPr lang="en-GB" sz="1800" dirty="0">
                <a:solidFill>
                  <a:srgbClr val="FF0000"/>
                </a:solidFill>
              </a:rPr>
              <a:t>targets should aim at widening access, supporting participation in and </a:t>
            </a:r>
            <a:r>
              <a:rPr lang="en-GB" sz="1800" dirty="0" smtClean="0">
                <a:solidFill>
                  <a:srgbClr val="FF0000"/>
                </a:solidFill>
              </a:rPr>
              <a:t>completion </a:t>
            </a:r>
            <a:r>
              <a:rPr lang="en-GB" sz="1800" dirty="0">
                <a:solidFill>
                  <a:srgbClr val="FF0000"/>
                </a:solidFill>
              </a:rPr>
              <a:t>of studies for all current and future students</a:t>
            </a:r>
            <a:r>
              <a:rPr lang="en-GB" sz="1800" dirty="0"/>
              <a:t>.</a:t>
            </a:r>
            <a:r>
              <a:rPr lang="en-IE" sz="1800" dirty="0"/>
              <a:t>​</a:t>
            </a:r>
          </a:p>
          <a:p>
            <a:pPr fontAlgn="base"/>
            <a:r>
              <a:rPr lang="en-GB" sz="1800" b="1" dirty="0" smtClean="0"/>
              <a:t>Guideline 2:</a:t>
            </a:r>
            <a:r>
              <a:rPr lang="en-GB" sz="1800" dirty="0" smtClean="0"/>
              <a:t> In </a:t>
            </a:r>
            <a:r>
              <a:rPr lang="en-GB" sz="1800" dirty="0"/>
              <a:t>the process of creating strategies there should be a </a:t>
            </a:r>
            <a:r>
              <a:rPr lang="en-GB" sz="1800" dirty="0">
                <a:solidFill>
                  <a:srgbClr val="FF0000"/>
                </a:solidFill>
              </a:rPr>
              <a:t>broad-based dialogue between </a:t>
            </a:r>
            <a:r>
              <a:rPr lang="en-GB" sz="1800" dirty="0"/>
              <a:t>public authorities, higher education institutions, student and staff representatives and other </a:t>
            </a:r>
            <a:r>
              <a:rPr lang="en-GB" sz="1800" dirty="0">
                <a:solidFill>
                  <a:srgbClr val="FF0000"/>
                </a:solidFill>
              </a:rPr>
              <a:t>key </a:t>
            </a:r>
            <a:r>
              <a:rPr lang="en-GB" sz="1800" dirty="0" smtClean="0">
                <a:solidFill>
                  <a:srgbClr val="FF0000"/>
                </a:solidFill>
              </a:rPr>
              <a:t>stakeholders</a:t>
            </a:r>
            <a:r>
              <a:rPr lang="en-GB" sz="1800" dirty="0" smtClean="0"/>
              <a:t>, </a:t>
            </a:r>
            <a:r>
              <a:rPr lang="en-GB" sz="1800" dirty="0" smtClean="0">
                <a:solidFill>
                  <a:srgbClr val="FF0000"/>
                </a:solidFill>
              </a:rPr>
              <a:t>including social partners, non-governmental organisations and people from vulnerable, disadvantaged and underrepresented groups</a:t>
            </a:r>
            <a:r>
              <a:rPr lang="en-GB" sz="1800" dirty="0" smtClean="0"/>
              <a:t>. </a:t>
            </a:r>
            <a:r>
              <a:rPr lang="en-GB" sz="1800" dirty="0"/>
              <a:t>This broad-based dialogue is to ensure the creation of inclusive higher education </a:t>
            </a:r>
            <a:r>
              <a:rPr lang="en-GB" sz="1800" dirty="0" smtClean="0"/>
              <a:t>strategies </a:t>
            </a:r>
            <a:r>
              <a:rPr lang="en-GB" sz="1800" dirty="0"/>
              <a:t>that foster equity and diversity, and are responsive to the needs of the wider community.</a:t>
            </a:r>
            <a:r>
              <a:rPr lang="en-IE" sz="1800" dirty="0"/>
              <a:t> </a:t>
            </a:r>
            <a:endParaRPr lang="en-GB" sz="1800" dirty="0"/>
          </a:p>
          <a:p>
            <a:endParaRPr lang="fr-BE" dirty="0"/>
          </a:p>
        </p:txBody>
      </p:sp>
      <p:sp>
        <p:nvSpPr>
          <p:cNvPr id="3" name="Title 2"/>
          <p:cNvSpPr>
            <a:spLocks noGrp="1"/>
          </p:cNvSpPr>
          <p:nvPr>
            <p:ph type="title"/>
          </p:nvPr>
        </p:nvSpPr>
        <p:spPr/>
        <p:txBody>
          <a:bodyPr/>
          <a:lstStyle/>
          <a:p>
            <a:r>
              <a:rPr lang="en-GB" dirty="0" smtClean="0"/>
              <a:t>An example: P&amp; G </a:t>
            </a:r>
            <a:r>
              <a:rPr lang="en-GB" dirty="0"/>
              <a:t>1: Strategies​</a:t>
            </a:r>
            <a:endParaRPr lang="fr-BE" dirty="0"/>
          </a:p>
        </p:txBody>
      </p:sp>
    </p:spTree>
    <p:extLst>
      <p:ext uri="{BB962C8B-B14F-4D97-AF65-F5344CB8AC3E}">
        <p14:creationId xmlns:p14="http://schemas.microsoft.com/office/powerpoint/2010/main" val="2476173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smtClean="0">
                <a:solidFill>
                  <a:srgbClr val="FF0000"/>
                </a:solidFill>
              </a:rPr>
              <a:t>Strategic </a:t>
            </a:r>
            <a:r>
              <a:rPr lang="fr-BE" dirty="0" err="1" smtClean="0">
                <a:solidFill>
                  <a:srgbClr val="FF0000"/>
                </a:solidFill>
              </a:rPr>
              <a:t>commitment</a:t>
            </a:r>
            <a:r>
              <a:rPr lang="fr-BE" dirty="0" smtClean="0">
                <a:solidFill>
                  <a:srgbClr val="FF0000"/>
                </a:solidFill>
              </a:rPr>
              <a:t> </a:t>
            </a:r>
            <a:r>
              <a:rPr lang="fr-BE" dirty="0" err="1" smtClean="0"/>
              <a:t>demonstrated</a:t>
            </a:r>
            <a:r>
              <a:rPr lang="fr-BE" dirty="0" smtClean="0"/>
              <a:t> (</a:t>
            </a:r>
            <a:r>
              <a:rPr lang="fr-BE" sz="2000" dirty="0" err="1" smtClean="0"/>
              <a:t>evidence</a:t>
            </a:r>
            <a:r>
              <a:rPr lang="fr-BE" sz="2000" dirty="0" smtClean="0"/>
              <a:t> has to </a:t>
            </a:r>
            <a:r>
              <a:rPr lang="fr-BE" sz="2000" dirty="0" err="1" smtClean="0"/>
              <a:t>be</a:t>
            </a:r>
            <a:r>
              <a:rPr lang="fr-BE" sz="2000" dirty="0" smtClean="0"/>
              <a:t> </a:t>
            </a:r>
            <a:r>
              <a:rPr lang="fr-BE" sz="2000" dirty="0" err="1" smtClean="0"/>
              <a:t>produced</a:t>
            </a:r>
            <a:r>
              <a:rPr lang="fr-BE" dirty="0" smtClean="0"/>
              <a:t>)</a:t>
            </a:r>
          </a:p>
          <a:p>
            <a:r>
              <a:rPr lang="fr-BE" dirty="0" err="1" smtClean="0">
                <a:solidFill>
                  <a:srgbClr val="FF0000"/>
                </a:solidFill>
              </a:rPr>
              <a:t>Targets</a:t>
            </a:r>
            <a:r>
              <a:rPr lang="fr-BE" dirty="0" smtClean="0"/>
              <a:t> </a:t>
            </a:r>
            <a:r>
              <a:rPr lang="fr-BE" dirty="0" err="1" smtClean="0"/>
              <a:t>related</a:t>
            </a:r>
            <a:r>
              <a:rPr lang="fr-BE" dirty="0" smtClean="0"/>
              <a:t> to </a:t>
            </a:r>
            <a:r>
              <a:rPr lang="fr-BE" dirty="0" err="1" smtClean="0"/>
              <a:t>widening</a:t>
            </a:r>
            <a:r>
              <a:rPr lang="fr-BE" dirty="0" smtClean="0"/>
              <a:t> </a:t>
            </a:r>
            <a:r>
              <a:rPr lang="fr-BE" dirty="0" err="1" smtClean="0"/>
              <a:t>access</a:t>
            </a:r>
            <a:r>
              <a:rPr lang="fr-BE" dirty="0" smtClean="0"/>
              <a:t>, </a:t>
            </a:r>
            <a:r>
              <a:rPr lang="fr-BE" dirty="0" err="1" smtClean="0"/>
              <a:t>supporting</a:t>
            </a:r>
            <a:r>
              <a:rPr lang="fr-BE" dirty="0" smtClean="0"/>
              <a:t> participation and </a:t>
            </a:r>
            <a:r>
              <a:rPr lang="fr-BE" dirty="0" err="1" smtClean="0"/>
              <a:t>completion</a:t>
            </a:r>
            <a:endParaRPr lang="fr-BE" dirty="0" smtClean="0"/>
          </a:p>
          <a:p>
            <a:r>
              <a:rPr lang="fr-BE" dirty="0" err="1">
                <a:solidFill>
                  <a:srgbClr val="FF0000"/>
                </a:solidFill>
              </a:rPr>
              <a:t>S</a:t>
            </a:r>
            <a:r>
              <a:rPr lang="fr-BE" dirty="0" err="1" smtClean="0">
                <a:solidFill>
                  <a:srgbClr val="FF0000"/>
                </a:solidFill>
              </a:rPr>
              <a:t>takeholders</a:t>
            </a:r>
            <a:r>
              <a:rPr lang="fr-BE" dirty="0" smtClean="0">
                <a:solidFill>
                  <a:srgbClr val="FF0000"/>
                </a:solidFill>
              </a:rPr>
              <a:t> </a:t>
            </a:r>
            <a:r>
              <a:rPr lang="fr-BE" dirty="0" err="1" smtClean="0"/>
              <a:t>involved</a:t>
            </a:r>
            <a:r>
              <a:rPr lang="fr-BE" dirty="0" smtClean="0"/>
              <a:t> in </a:t>
            </a:r>
            <a:r>
              <a:rPr lang="fr-BE" dirty="0" err="1" smtClean="0"/>
              <a:t>policy</a:t>
            </a:r>
            <a:r>
              <a:rPr lang="fr-BE" dirty="0" smtClean="0"/>
              <a:t> </a:t>
            </a:r>
            <a:r>
              <a:rPr lang="fr-BE" dirty="0" err="1" smtClean="0"/>
              <a:t>development</a:t>
            </a:r>
            <a:r>
              <a:rPr lang="fr-BE" dirty="0" smtClean="0"/>
              <a:t> and dialogue</a:t>
            </a:r>
          </a:p>
          <a:p>
            <a:r>
              <a:rPr lang="fr-BE" dirty="0">
                <a:solidFill>
                  <a:srgbClr val="FF0000"/>
                </a:solidFill>
              </a:rPr>
              <a:t>U</a:t>
            </a:r>
            <a:r>
              <a:rPr lang="fr-BE" dirty="0" smtClean="0">
                <a:solidFill>
                  <a:srgbClr val="FF0000"/>
                </a:solidFill>
              </a:rPr>
              <a:t>nder-</a:t>
            </a:r>
            <a:r>
              <a:rPr lang="fr-BE" dirty="0" err="1" smtClean="0">
                <a:solidFill>
                  <a:srgbClr val="FF0000"/>
                </a:solidFill>
              </a:rPr>
              <a:t>represented</a:t>
            </a:r>
            <a:r>
              <a:rPr lang="fr-BE" dirty="0" smtClean="0">
                <a:solidFill>
                  <a:srgbClr val="FF0000"/>
                </a:solidFill>
              </a:rPr>
              <a:t>, </a:t>
            </a:r>
            <a:r>
              <a:rPr lang="fr-BE" dirty="0" err="1" smtClean="0">
                <a:solidFill>
                  <a:srgbClr val="FF0000"/>
                </a:solidFill>
              </a:rPr>
              <a:t>vulnerable</a:t>
            </a:r>
            <a:r>
              <a:rPr lang="fr-BE" dirty="0" smtClean="0">
                <a:solidFill>
                  <a:srgbClr val="FF0000"/>
                </a:solidFill>
              </a:rPr>
              <a:t> and </a:t>
            </a:r>
            <a:r>
              <a:rPr lang="fr-BE" dirty="0" err="1" smtClean="0">
                <a:solidFill>
                  <a:srgbClr val="FF0000"/>
                </a:solidFill>
              </a:rPr>
              <a:t>disadvantaged</a:t>
            </a:r>
            <a:r>
              <a:rPr lang="fr-BE" dirty="0" smtClean="0">
                <a:solidFill>
                  <a:srgbClr val="FF0000"/>
                </a:solidFill>
              </a:rPr>
              <a:t> group </a:t>
            </a:r>
            <a:r>
              <a:rPr lang="fr-BE" dirty="0" err="1" smtClean="0">
                <a:solidFill>
                  <a:srgbClr val="FF0000"/>
                </a:solidFill>
              </a:rPr>
              <a:t>representatives</a:t>
            </a:r>
            <a:r>
              <a:rPr lang="fr-BE" dirty="0" smtClean="0"/>
              <a:t> </a:t>
            </a:r>
            <a:r>
              <a:rPr lang="fr-BE" dirty="0" err="1" smtClean="0"/>
              <a:t>included</a:t>
            </a:r>
            <a:r>
              <a:rPr lang="fr-BE" dirty="0"/>
              <a:t> </a:t>
            </a:r>
            <a:r>
              <a:rPr lang="fr-BE" dirty="0" smtClean="0"/>
              <a:t>in </a:t>
            </a:r>
            <a:r>
              <a:rPr lang="fr-BE" dirty="0" err="1" smtClean="0"/>
              <a:t>policy</a:t>
            </a:r>
            <a:r>
              <a:rPr lang="fr-BE" dirty="0" smtClean="0"/>
              <a:t> </a:t>
            </a:r>
            <a:r>
              <a:rPr lang="fr-BE" dirty="0" err="1" smtClean="0"/>
              <a:t>development</a:t>
            </a:r>
            <a:r>
              <a:rPr lang="fr-BE" dirty="0" smtClean="0"/>
              <a:t> and dialogue</a:t>
            </a:r>
          </a:p>
          <a:p>
            <a:pPr marL="0" indent="0">
              <a:buNone/>
            </a:pPr>
            <a:r>
              <a:rPr lang="fr-BE" dirty="0" smtClean="0"/>
              <a:t>-&gt; </a:t>
            </a:r>
            <a:r>
              <a:rPr lang="en-GB" dirty="0">
                <a:solidFill>
                  <a:srgbClr val="056636"/>
                </a:solidFill>
              </a:rPr>
              <a:t>dark green </a:t>
            </a:r>
            <a:r>
              <a:rPr lang="en-GB" dirty="0"/>
              <a:t>(all criteria are fully </a:t>
            </a:r>
            <a:r>
              <a:rPr lang="en-GB" dirty="0" smtClean="0"/>
              <a:t>met); </a:t>
            </a:r>
            <a:r>
              <a:rPr lang="en-GB" dirty="0" smtClean="0">
                <a:solidFill>
                  <a:srgbClr val="86B238"/>
                </a:solidFill>
              </a:rPr>
              <a:t>light </a:t>
            </a:r>
            <a:r>
              <a:rPr lang="en-GB" dirty="0">
                <a:solidFill>
                  <a:srgbClr val="86B238"/>
                </a:solidFill>
              </a:rPr>
              <a:t>green </a:t>
            </a:r>
            <a:r>
              <a:rPr lang="en-GB" dirty="0" smtClean="0"/>
              <a:t>(3 elements are met)</a:t>
            </a:r>
            <a:r>
              <a:rPr lang="en-GB" dirty="0"/>
              <a:t/>
            </a:r>
            <a:br>
              <a:rPr lang="en-GB" dirty="0"/>
            </a:br>
            <a:r>
              <a:rPr lang="en-GB" dirty="0" smtClean="0">
                <a:solidFill>
                  <a:srgbClr val="FDED0A"/>
                </a:solidFill>
              </a:rPr>
              <a:t>yellow </a:t>
            </a:r>
            <a:r>
              <a:rPr lang="en-GB" dirty="0" smtClean="0"/>
              <a:t>(2 elements) </a:t>
            </a:r>
            <a:r>
              <a:rPr lang="en-GB" dirty="0" smtClean="0">
                <a:solidFill>
                  <a:srgbClr val="ED9421"/>
                </a:solidFill>
              </a:rPr>
              <a:t>orange </a:t>
            </a:r>
            <a:r>
              <a:rPr lang="en-GB" dirty="0" smtClean="0"/>
              <a:t>(1 element) </a:t>
            </a:r>
            <a:r>
              <a:rPr lang="en-GB" dirty="0" smtClean="0">
                <a:solidFill>
                  <a:srgbClr val="E31F26"/>
                </a:solidFill>
              </a:rPr>
              <a:t>red </a:t>
            </a:r>
            <a:r>
              <a:rPr lang="en-GB" dirty="0"/>
              <a:t>(none of the </a:t>
            </a:r>
            <a:r>
              <a:rPr lang="en-GB" dirty="0" smtClean="0"/>
              <a:t>elements)</a:t>
            </a:r>
            <a:endParaRPr lang="en-GB" dirty="0"/>
          </a:p>
          <a:p>
            <a:pPr marL="0" indent="0">
              <a:buNone/>
            </a:pPr>
            <a:endParaRPr lang="fr-BE" dirty="0"/>
          </a:p>
        </p:txBody>
      </p:sp>
      <p:sp>
        <p:nvSpPr>
          <p:cNvPr id="3" name="Title 2"/>
          <p:cNvSpPr>
            <a:spLocks noGrp="1"/>
          </p:cNvSpPr>
          <p:nvPr>
            <p:ph type="title"/>
          </p:nvPr>
        </p:nvSpPr>
        <p:spPr/>
        <p:txBody>
          <a:bodyPr/>
          <a:lstStyle/>
          <a:p>
            <a:r>
              <a:rPr lang="fr-BE" dirty="0" err="1" smtClean="0"/>
              <a:t>Potential</a:t>
            </a:r>
            <a:r>
              <a:rPr lang="fr-BE" dirty="0" smtClean="0"/>
              <a:t> </a:t>
            </a:r>
            <a:r>
              <a:rPr lang="fr-BE" dirty="0" err="1" smtClean="0"/>
              <a:t>elements</a:t>
            </a:r>
            <a:r>
              <a:rPr lang="fr-BE" dirty="0" smtClean="0"/>
              <a:t> for an </a:t>
            </a:r>
            <a:r>
              <a:rPr lang="fr-BE" dirty="0" err="1" smtClean="0"/>
              <a:t>indicator</a:t>
            </a:r>
            <a:endParaRPr lang="fr-BE" dirty="0"/>
          </a:p>
        </p:txBody>
      </p:sp>
    </p:spTree>
    <p:extLst>
      <p:ext uri="{BB962C8B-B14F-4D97-AF65-F5344CB8AC3E}">
        <p14:creationId xmlns:p14="http://schemas.microsoft.com/office/powerpoint/2010/main" val="516343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smtClean="0"/>
              <a:t>Ex: Guidance and </a:t>
            </a:r>
            <a:r>
              <a:rPr lang="fr-BE" dirty="0" err="1" smtClean="0"/>
              <a:t>counselling</a:t>
            </a:r>
            <a:r>
              <a:rPr lang="fr-BE" dirty="0" smtClean="0"/>
              <a:t> guidelines: </a:t>
            </a:r>
          </a:p>
          <a:p>
            <a:pPr fontAlgn="base"/>
            <a:r>
              <a:rPr lang="en-US" sz="2000" i="1" dirty="0"/>
              <a:t>Public authorities should create conditions that enable collaboration between different public institutions that provide counselling and guidance services together with higher education institutions in order to create synergies and omit duplication of similar services</a:t>
            </a:r>
            <a:r>
              <a:rPr lang="en-US" sz="2000" i="1" dirty="0" smtClean="0"/>
              <a:t>..</a:t>
            </a:r>
            <a:r>
              <a:rPr lang="en-US" sz="2000" dirty="0" smtClean="0"/>
              <a:t>.</a:t>
            </a:r>
            <a:r>
              <a:rPr lang="en-US" dirty="0"/>
              <a:t>   </a:t>
            </a:r>
          </a:p>
          <a:p>
            <a:pPr fontAlgn="base"/>
            <a:r>
              <a:rPr lang="en-US" sz="2000" i="1" dirty="0"/>
              <a:t>Within a diverse student body, special attention should be directed towards students with physical and psychological health </a:t>
            </a:r>
            <a:r>
              <a:rPr lang="en-US" sz="2000" i="1" dirty="0" smtClean="0"/>
              <a:t>challenges… Special </a:t>
            </a:r>
            <a:r>
              <a:rPr lang="en-US" sz="2000" i="1" dirty="0"/>
              <a:t>focus should be placed on prevention of psychological challenges caused by the </a:t>
            </a:r>
            <a:r>
              <a:rPr lang="en-US" sz="2000" i="1" dirty="0" err="1"/>
              <a:t>organisation</a:t>
            </a:r>
            <a:r>
              <a:rPr lang="en-US" sz="2000" i="1" dirty="0"/>
              <a:t> of study and students’ living </a:t>
            </a:r>
            <a:r>
              <a:rPr lang="en-US" sz="2000" i="1" dirty="0" smtClean="0"/>
              <a:t>conditions</a:t>
            </a:r>
            <a:r>
              <a:rPr lang="en-US" dirty="0" smtClean="0"/>
              <a:t>..</a:t>
            </a:r>
          </a:p>
          <a:p>
            <a:pPr fontAlgn="base"/>
            <a:r>
              <a:rPr lang="en-US" dirty="0" smtClean="0"/>
              <a:t>How to assess this?</a:t>
            </a:r>
            <a:endParaRPr lang="en-US" dirty="0"/>
          </a:p>
          <a:p>
            <a:endParaRPr lang="fr-BE" dirty="0"/>
          </a:p>
        </p:txBody>
      </p:sp>
      <p:sp>
        <p:nvSpPr>
          <p:cNvPr id="3" name="Title 2"/>
          <p:cNvSpPr>
            <a:spLocks noGrp="1"/>
          </p:cNvSpPr>
          <p:nvPr>
            <p:ph type="title"/>
          </p:nvPr>
        </p:nvSpPr>
        <p:spPr/>
        <p:txBody>
          <a:bodyPr/>
          <a:lstStyle/>
          <a:p>
            <a:r>
              <a:rPr lang="fr-BE" dirty="0" err="1" smtClean="0"/>
              <a:t>Some</a:t>
            </a:r>
            <a:r>
              <a:rPr lang="fr-BE" dirty="0" smtClean="0"/>
              <a:t> </a:t>
            </a:r>
            <a:r>
              <a:rPr lang="fr-BE" dirty="0" err="1" smtClean="0"/>
              <a:t>P&amp;Gs</a:t>
            </a:r>
            <a:r>
              <a:rPr lang="fr-BE" dirty="0" smtClean="0"/>
              <a:t> not </a:t>
            </a:r>
            <a:r>
              <a:rPr lang="fr-BE" dirty="0" err="1" smtClean="0"/>
              <a:t>straightforward</a:t>
            </a:r>
            <a:r>
              <a:rPr lang="fr-BE" dirty="0" smtClean="0"/>
              <a:t>…</a:t>
            </a:r>
            <a:endParaRPr lang="fr-BE" dirty="0"/>
          </a:p>
        </p:txBody>
      </p:sp>
    </p:spTree>
    <p:extLst>
      <p:ext uri="{BB962C8B-B14F-4D97-AF65-F5344CB8AC3E}">
        <p14:creationId xmlns:p14="http://schemas.microsoft.com/office/powerpoint/2010/main" val="1542364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err="1" smtClean="0"/>
              <a:t>Step</a:t>
            </a:r>
            <a:r>
              <a:rPr lang="fr-BE" dirty="0" smtClean="0"/>
              <a:t> 1: break </a:t>
            </a:r>
            <a:r>
              <a:rPr lang="fr-BE" dirty="0" smtClean="0"/>
              <a:t>down services – </a:t>
            </a:r>
            <a:r>
              <a:rPr lang="fr-BE" dirty="0" err="1" smtClean="0"/>
              <a:t>psychological</a:t>
            </a:r>
            <a:r>
              <a:rPr lang="fr-BE" dirty="0" smtClean="0"/>
              <a:t> </a:t>
            </a:r>
            <a:r>
              <a:rPr lang="fr-BE" dirty="0" err="1" smtClean="0"/>
              <a:t>counselling</a:t>
            </a:r>
            <a:r>
              <a:rPr lang="fr-BE" dirty="0" smtClean="0"/>
              <a:t>; </a:t>
            </a:r>
            <a:r>
              <a:rPr lang="fr-BE" dirty="0" err="1" smtClean="0"/>
              <a:t>academic</a:t>
            </a:r>
            <a:r>
              <a:rPr lang="fr-BE" dirty="0" smtClean="0"/>
              <a:t> guidance, and </a:t>
            </a:r>
            <a:r>
              <a:rPr lang="fr-BE" dirty="0" err="1" smtClean="0"/>
              <a:t>careers</a:t>
            </a:r>
            <a:r>
              <a:rPr lang="fr-BE" dirty="0" smtClean="0"/>
              <a:t> guidance…</a:t>
            </a:r>
          </a:p>
          <a:p>
            <a:r>
              <a:rPr lang="fr-BE" dirty="0" err="1"/>
              <a:t>Who</a:t>
            </a:r>
            <a:r>
              <a:rPr lang="fr-BE" dirty="0"/>
              <a:t> </a:t>
            </a:r>
            <a:r>
              <a:rPr lang="fr-BE" dirty="0" err="1"/>
              <a:t>provides</a:t>
            </a:r>
            <a:r>
              <a:rPr lang="fr-BE" dirty="0"/>
              <a:t> the </a:t>
            </a:r>
            <a:r>
              <a:rPr lang="fr-BE" dirty="0" smtClean="0"/>
              <a:t>services? Are </a:t>
            </a:r>
            <a:r>
              <a:rPr lang="fr-BE" dirty="0" err="1" smtClean="0"/>
              <a:t>they</a:t>
            </a:r>
            <a:r>
              <a:rPr lang="fr-BE" dirty="0" smtClean="0"/>
              <a:t> </a:t>
            </a:r>
            <a:r>
              <a:rPr lang="fr-BE" dirty="0" err="1" smtClean="0"/>
              <a:t>available</a:t>
            </a:r>
            <a:r>
              <a:rPr lang="fr-BE" dirty="0" smtClean="0"/>
              <a:t> to all </a:t>
            </a:r>
            <a:r>
              <a:rPr lang="fr-BE" dirty="0" err="1" smtClean="0"/>
              <a:t>students</a:t>
            </a:r>
            <a:r>
              <a:rPr lang="fr-BE" dirty="0" smtClean="0"/>
              <a:t>? Do </a:t>
            </a:r>
            <a:r>
              <a:rPr lang="fr-BE" dirty="0" err="1" smtClean="0"/>
              <a:t>they</a:t>
            </a:r>
            <a:r>
              <a:rPr lang="fr-BE" dirty="0" smtClean="0"/>
              <a:t> focus on </a:t>
            </a:r>
            <a:r>
              <a:rPr lang="fr-BE" dirty="0" err="1" smtClean="0"/>
              <a:t>particular</a:t>
            </a:r>
            <a:r>
              <a:rPr lang="fr-BE" dirty="0" smtClean="0"/>
              <a:t> </a:t>
            </a:r>
            <a:r>
              <a:rPr lang="fr-BE" dirty="0" err="1" smtClean="0"/>
              <a:t>students</a:t>
            </a:r>
            <a:r>
              <a:rPr lang="fr-BE" dirty="0" smtClean="0"/>
              <a:t> (</a:t>
            </a:r>
            <a:r>
              <a:rPr lang="en-US" i="1" dirty="0" smtClean="0"/>
              <a:t>students</a:t>
            </a:r>
            <a:r>
              <a:rPr lang="en-US" i="1" dirty="0"/>
              <a:t> with physical and psychological health </a:t>
            </a:r>
            <a:r>
              <a:rPr lang="en-US" i="1" dirty="0" smtClean="0"/>
              <a:t>challenges). </a:t>
            </a:r>
            <a:r>
              <a:rPr lang="fr-BE" dirty="0" err="1" smtClean="0"/>
              <a:t>Who</a:t>
            </a:r>
            <a:r>
              <a:rPr lang="fr-BE" dirty="0" smtClean="0"/>
              <a:t> </a:t>
            </a:r>
            <a:r>
              <a:rPr lang="fr-BE" dirty="0" err="1" smtClean="0"/>
              <a:t>is</a:t>
            </a:r>
            <a:r>
              <a:rPr lang="fr-BE" dirty="0" smtClean="0"/>
              <a:t> </a:t>
            </a:r>
            <a:r>
              <a:rPr lang="fr-BE" dirty="0" err="1" smtClean="0"/>
              <a:t>responsible</a:t>
            </a:r>
            <a:r>
              <a:rPr lang="fr-BE" dirty="0" smtClean="0"/>
              <a:t> for </a:t>
            </a:r>
            <a:r>
              <a:rPr lang="fr-BE" dirty="0" err="1" smtClean="0"/>
              <a:t>quality</a:t>
            </a:r>
            <a:r>
              <a:rPr lang="fr-BE" dirty="0" smtClean="0"/>
              <a:t> assurance? Are </a:t>
            </a:r>
            <a:r>
              <a:rPr lang="fr-BE" dirty="0" err="1" smtClean="0"/>
              <a:t>they</a:t>
            </a:r>
            <a:r>
              <a:rPr lang="fr-BE" dirty="0" smtClean="0"/>
              <a:t> </a:t>
            </a:r>
            <a:r>
              <a:rPr lang="fr-BE" dirty="0" err="1" smtClean="0"/>
              <a:t>connected</a:t>
            </a:r>
            <a:r>
              <a:rPr lang="fr-BE" dirty="0" smtClean="0"/>
              <a:t> to services in </a:t>
            </a:r>
            <a:r>
              <a:rPr lang="fr-BE" dirty="0" err="1" smtClean="0"/>
              <a:t>schools</a:t>
            </a:r>
            <a:r>
              <a:rPr lang="fr-BE" dirty="0" smtClean="0"/>
              <a:t> or for </a:t>
            </a:r>
            <a:r>
              <a:rPr lang="fr-BE" dirty="0" err="1" smtClean="0"/>
              <a:t>adults</a:t>
            </a:r>
            <a:r>
              <a:rPr lang="fr-BE" dirty="0" smtClean="0"/>
              <a:t> etc… </a:t>
            </a:r>
          </a:p>
          <a:p>
            <a:r>
              <a:rPr lang="fr-BE" dirty="0" err="1" smtClean="0"/>
              <a:t>Very</a:t>
            </a:r>
            <a:r>
              <a:rPr lang="fr-BE" dirty="0" smtClean="0"/>
              <a:t> </a:t>
            </a:r>
            <a:r>
              <a:rPr lang="fr-BE" dirty="0" err="1" smtClean="0"/>
              <a:t>unlikely</a:t>
            </a:r>
            <a:r>
              <a:rPr lang="fr-BE" dirty="0" smtClean="0"/>
              <a:t> </a:t>
            </a:r>
            <a:r>
              <a:rPr lang="fr-BE" dirty="0" err="1" smtClean="0"/>
              <a:t>that</a:t>
            </a:r>
            <a:r>
              <a:rPr lang="fr-BE" dirty="0" smtClean="0"/>
              <a:t> </a:t>
            </a:r>
            <a:r>
              <a:rPr lang="fr-BE" dirty="0" smtClean="0"/>
              <a:t>public administrative data </a:t>
            </a:r>
            <a:r>
              <a:rPr lang="fr-BE" dirty="0" err="1" smtClean="0"/>
              <a:t>will</a:t>
            </a:r>
            <a:r>
              <a:rPr lang="fr-BE" dirty="0" smtClean="0"/>
              <a:t> </a:t>
            </a:r>
            <a:r>
              <a:rPr lang="fr-BE" dirty="0" err="1" smtClean="0"/>
              <a:t>be</a:t>
            </a:r>
            <a:r>
              <a:rPr lang="fr-BE" dirty="0" smtClean="0"/>
              <a:t> </a:t>
            </a:r>
            <a:r>
              <a:rPr lang="fr-BE" dirty="0" err="1" smtClean="0"/>
              <a:t>sufficiently</a:t>
            </a:r>
            <a:r>
              <a:rPr lang="fr-BE" dirty="0" smtClean="0"/>
              <a:t> </a:t>
            </a:r>
            <a:r>
              <a:rPr lang="fr-BE" dirty="0" err="1" smtClean="0"/>
              <a:t>reliable</a:t>
            </a:r>
            <a:r>
              <a:rPr lang="fr-BE" dirty="0" smtClean="0"/>
              <a:t> </a:t>
            </a:r>
            <a:r>
              <a:rPr lang="fr-BE" dirty="0" smtClean="0"/>
              <a:t>for comparative « </a:t>
            </a:r>
            <a:r>
              <a:rPr lang="fr-BE" dirty="0" err="1" smtClean="0"/>
              <a:t>scorecard</a:t>
            </a:r>
            <a:r>
              <a:rPr lang="fr-BE" dirty="0" smtClean="0"/>
              <a:t> » </a:t>
            </a:r>
            <a:r>
              <a:rPr lang="fr-BE" dirty="0" err="1" smtClean="0"/>
              <a:t>indicators</a:t>
            </a:r>
            <a:r>
              <a:rPr lang="fr-BE" dirty="0" smtClean="0"/>
              <a:t>.. </a:t>
            </a:r>
          </a:p>
          <a:p>
            <a:pPr marL="0" indent="0">
              <a:buNone/>
            </a:pPr>
            <a:endParaRPr lang="fr-BE" dirty="0"/>
          </a:p>
        </p:txBody>
      </p:sp>
      <p:sp>
        <p:nvSpPr>
          <p:cNvPr id="3" name="Title 2"/>
          <p:cNvSpPr>
            <a:spLocks noGrp="1"/>
          </p:cNvSpPr>
          <p:nvPr>
            <p:ph type="title"/>
          </p:nvPr>
        </p:nvSpPr>
        <p:spPr/>
        <p:txBody>
          <a:bodyPr/>
          <a:lstStyle/>
          <a:p>
            <a:r>
              <a:rPr lang="fr-BE" dirty="0" smtClean="0"/>
              <a:t>P &amp; G: Guidance and </a:t>
            </a:r>
            <a:r>
              <a:rPr lang="fr-BE" dirty="0" err="1" smtClean="0"/>
              <a:t>counselling</a:t>
            </a:r>
            <a:endParaRPr lang="fr-BE" dirty="0"/>
          </a:p>
        </p:txBody>
      </p:sp>
    </p:spTree>
    <p:extLst>
      <p:ext uri="{BB962C8B-B14F-4D97-AF65-F5344CB8AC3E}">
        <p14:creationId xmlns:p14="http://schemas.microsoft.com/office/powerpoint/2010/main" val="321875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BE" dirty="0" smtClean="0"/>
              <a:t>Questionnaire to Eurydice national </a:t>
            </a:r>
            <a:r>
              <a:rPr lang="fr-BE" dirty="0" err="1" smtClean="0"/>
              <a:t>units</a:t>
            </a:r>
            <a:r>
              <a:rPr lang="fr-BE" dirty="0" smtClean="0"/>
              <a:t> </a:t>
            </a:r>
            <a:r>
              <a:rPr lang="fr-BE" dirty="0" smtClean="0"/>
              <a:t>has been sent out..</a:t>
            </a:r>
            <a:endParaRPr lang="fr-BE" dirty="0" smtClean="0"/>
          </a:p>
          <a:p>
            <a:r>
              <a:rPr lang="fr-BE" dirty="0" smtClean="0"/>
              <a:t>Data collection to </a:t>
            </a:r>
            <a:r>
              <a:rPr lang="fr-BE" dirty="0" err="1" smtClean="0"/>
              <a:t>be</a:t>
            </a:r>
            <a:r>
              <a:rPr lang="fr-BE" dirty="0" smtClean="0"/>
              <a:t> </a:t>
            </a:r>
            <a:r>
              <a:rPr lang="fr-BE" dirty="0" err="1" smtClean="0"/>
              <a:t>completed</a:t>
            </a:r>
            <a:r>
              <a:rPr lang="fr-BE" dirty="0" smtClean="0"/>
              <a:t> over the </a:t>
            </a:r>
            <a:r>
              <a:rPr lang="fr-BE" dirty="0" err="1" smtClean="0"/>
              <a:t>summer</a:t>
            </a:r>
            <a:r>
              <a:rPr lang="fr-BE" dirty="0" smtClean="0"/>
              <a:t>…</a:t>
            </a:r>
          </a:p>
          <a:p>
            <a:r>
              <a:rPr lang="fr-BE" dirty="0" err="1"/>
              <a:t>E</a:t>
            </a:r>
            <a:r>
              <a:rPr lang="fr-BE" dirty="0" err="1" smtClean="0"/>
              <a:t>arly</a:t>
            </a:r>
            <a:r>
              <a:rPr lang="fr-BE" dirty="0" smtClean="0"/>
              <a:t> 2022 </a:t>
            </a:r>
            <a:r>
              <a:rPr lang="fr-BE" dirty="0" err="1" smtClean="0"/>
              <a:t>indicators</a:t>
            </a:r>
            <a:r>
              <a:rPr lang="fr-BE" dirty="0" smtClean="0"/>
              <a:t> </a:t>
            </a:r>
            <a:r>
              <a:rPr lang="fr-BE" dirty="0" err="1" smtClean="0"/>
              <a:t>should</a:t>
            </a:r>
            <a:r>
              <a:rPr lang="fr-BE" dirty="0" smtClean="0"/>
              <a:t> </a:t>
            </a:r>
            <a:r>
              <a:rPr lang="fr-BE" dirty="0" err="1" smtClean="0"/>
              <a:t>be</a:t>
            </a:r>
            <a:r>
              <a:rPr lang="fr-BE" dirty="0" smtClean="0"/>
              <a:t> </a:t>
            </a:r>
            <a:r>
              <a:rPr lang="fr-BE" dirty="0" err="1" smtClean="0"/>
              <a:t>available</a:t>
            </a:r>
            <a:r>
              <a:rPr lang="fr-BE" dirty="0" smtClean="0"/>
              <a:t>, and a first </a:t>
            </a:r>
            <a:r>
              <a:rPr lang="fr-BE" dirty="0" err="1" smtClean="0"/>
              <a:t>picture</a:t>
            </a:r>
            <a:r>
              <a:rPr lang="fr-BE" dirty="0" smtClean="0"/>
              <a:t> of </a:t>
            </a:r>
            <a:r>
              <a:rPr lang="fr-BE" dirty="0" err="1" smtClean="0"/>
              <a:t>where</a:t>
            </a:r>
            <a:r>
              <a:rPr lang="fr-BE" dirty="0" smtClean="0"/>
              <a:t> Eurydice countries stand…</a:t>
            </a:r>
          </a:p>
          <a:p>
            <a:r>
              <a:rPr lang="fr-BE" dirty="0" err="1" smtClean="0"/>
              <a:t>Indicators</a:t>
            </a:r>
            <a:r>
              <a:rPr lang="fr-BE" dirty="0" smtClean="0"/>
              <a:t> </a:t>
            </a:r>
            <a:r>
              <a:rPr lang="fr-BE" dirty="0" err="1" smtClean="0"/>
              <a:t>can</a:t>
            </a:r>
            <a:r>
              <a:rPr lang="fr-BE" dirty="0" smtClean="0"/>
              <a:t> </a:t>
            </a:r>
            <a:r>
              <a:rPr lang="fr-BE" dirty="0" err="1" smtClean="0"/>
              <a:t>be</a:t>
            </a:r>
            <a:r>
              <a:rPr lang="fr-BE" dirty="0" smtClean="0"/>
              <a:t> </a:t>
            </a:r>
            <a:r>
              <a:rPr lang="fr-BE" dirty="0" err="1" smtClean="0"/>
              <a:t>discussed</a:t>
            </a:r>
            <a:r>
              <a:rPr lang="fr-BE" dirty="0" smtClean="0"/>
              <a:t>/</a:t>
            </a:r>
            <a:r>
              <a:rPr lang="fr-BE" dirty="0" err="1" smtClean="0"/>
              <a:t>adapted</a:t>
            </a:r>
            <a:r>
              <a:rPr lang="fr-BE" dirty="0" smtClean="0"/>
              <a:t> </a:t>
            </a:r>
            <a:r>
              <a:rPr lang="fr-BE" dirty="0" smtClean="0"/>
              <a:t>and </a:t>
            </a:r>
            <a:r>
              <a:rPr lang="fr-BE" dirty="0" err="1" smtClean="0"/>
              <a:t>proposed</a:t>
            </a:r>
            <a:r>
              <a:rPr lang="fr-BE" dirty="0" smtClean="0"/>
              <a:t> </a:t>
            </a:r>
            <a:r>
              <a:rPr lang="fr-BE" dirty="0" smtClean="0"/>
              <a:t>for 2024 Bologna Process </a:t>
            </a:r>
            <a:r>
              <a:rPr lang="fr-BE" dirty="0" err="1" smtClean="0"/>
              <a:t>Implementation</a:t>
            </a:r>
            <a:r>
              <a:rPr lang="fr-BE" dirty="0" smtClean="0"/>
              <a:t> </a:t>
            </a:r>
            <a:r>
              <a:rPr lang="fr-BE" dirty="0" smtClean="0"/>
              <a:t>Report</a:t>
            </a:r>
            <a:endParaRPr lang="fr-BE" dirty="0" smtClean="0"/>
          </a:p>
        </p:txBody>
      </p:sp>
      <p:sp>
        <p:nvSpPr>
          <p:cNvPr id="3" name="Title 2"/>
          <p:cNvSpPr>
            <a:spLocks noGrp="1"/>
          </p:cNvSpPr>
          <p:nvPr>
            <p:ph type="title"/>
          </p:nvPr>
        </p:nvSpPr>
        <p:spPr/>
        <p:txBody>
          <a:bodyPr/>
          <a:lstStyle/>
          <a:p>
            <a:r>
              <a:rPr lang="fr-BE" dirty="0" smtClean="0"/>
              <a:t>State of </a:t>
            </a:r>
            <a:r>
              <a:rPr lang="fr-BE" dirty="0" err="1" smtClean="0"/>
              <a:t>play</a:t>
            </a:r>
            <a:r>
              <a:rPr lang="fr-BE" dirty="0" smtClean="0"/>
              <a:t> and future </a:t>
            </a:r>
            <a:r>
              <a:rPr lang="fr-BE" dirty="0" err="1" smtClean="0"/>
              <a:t>process</a:t>
            </a:r>
            <a:endParaRPr lang="fr-BE" dirty="0"/>
          </a:p>
        </p:txBody>
      </p:sp>
    </p:spTree>
    <p:extLst>
      <p:ext uri="{BB962C8B-B14F-4D97-AF65-F5344CB8AC3E}">
        <p14:creationId xmlns:p14="http://schemas.microsoft.com/office/powerpoint/2010/main" val="267842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1) Relationship working groups on Monitoring and Social Dimension…</a:t>
            </a:r>
            <a:endParaRPr lang="en-GB" dirty="0"/>
          </a:p>
          <a:p>
            <a:pPr marL="0" indent="0">
              <a:buNone/>
            </a:pPr>
            <a:r>
              <a:rPr lang="en-GB" dirty="0" smtClean="0"/>
              <a:t>2) Key findings on Social Dimension from BPIR 2020</a:t>
            </a:r>
          </a:p>
          <a:p>
            <a:pPr marL="0" indent="0">
              <a:buNone/>
            </a:pPr>
            <a:r>
              <a:rPr lang="en-GB" dirty="0" smtClean="0"/>
              <a:t>3) Developing indicators to monitor implementation of Principles and Guidelines..</a:t>
            </a:r>
          </a:p>
          <a:p>
            <a:pPr lvl="1">
              <a:spcAft>
                <a:spcPts val="1200"/>
              </a:spcAft>
            </a:pPr>
            <a:endParaRPr lang="en-GB" dirty="0"/>
          </a:p>
        </p:txBody>
      </p:sp>
      <p:sp>
        <p:nvSpPr>
          <p:cNvPr id="2" name="Title 1"/>
          <p:cNvSpPr>
            <a:spLocks noGrp="1"/>
          </p:cNvSpPr>
          <p:nvPr>
            <p:ph type="title"/>
          </p:nvPr>
        </p:nvSpPr>
        <p:spPr/>
        <p:txBody>
          <a:bodyPr/>
          <a:lstStyle/>
          <a:p>
            <a:r>
              <a:rPr lang="en-GB" dirty="0" smtClean="0"/>
              <a:t>Presentation</a:t>
            </a:r>
            <a:endParaRPr lang="en-GB" dirty="0"/>
          </a:p>
        </p:txBody>
      </p:sp>
    </p:spTree>
    <p:extLst>
      <p:ext uri="{BB962C8B-B14F-4D97-AF65-F5344CB8AC3E}">
        <p14:creationId xmlns:p14="http://schemas.microsoft.com/office/powerpoint/2010/main" val="105856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9874570"/>
              </p:ext>
            </p:extLst>
          </p:nvPr>
        </p:nvGraphicFramePr>
        <p:xfrm>
          <a:off x="544945" y="1551709"/>
          <a:ext cx="11136639" cy="413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a:t>Relationship between the working groups</a:t>
            </a:r>
            <a:endParaRPr lang="fr-BE" dirty="0"/>
          </a:p>
        </p:txBody>
      </p:sp>
      <p:sp>
        <p:nvSpPr>
          <p:cNvPr id="5" name="TextBox 4"/>
          <p:cNvSpPr txBox="1"/>
          <p:nvPr/>
        </p:nvSpPr>
        <p:spPr>
          <a:xfrm>
            <a:off x="8183419" y="2142822"/>
            <a:ext cx="2492990" cy="1477328"/>
          </a:xfrm>
          <a:prstGeom prst="rect">
            <a:avLst/>
          </a:prstGeom>
          <a:noFill/>
        </p:spPr>
        <p:txBody>
          <a:bodyPr wrap="none" rtlCol="0">
            <a:spAutoFit/>
          </a:bodyPr>
          <a:lstStyle/>
          <a:p>
            <a:r>
              <a:rPr lang="fr-BE" dirty="0" smtClean="0"/>
              <a:t>WG SD:</a:t>
            </a:r>
          </a:p>
          <a:p>
            <a:endParaRPr lang="fr-BE" dirty="0" smtClean="0"/>
          </a:p>
          <a:p>
            <a:r>
              <a:rPr lang="fr-BE" dirty="0" err="1" smtClean="0"/>
              <a:t>Stimulate</a:t>
            </a:r>
            <a:r>
              <a:rPr lang="fr-BE" dirty="0" smtClean="0"/>
              <a:t> and support </a:t>
            </a:r>
          </a:p>
          <a:p>
            <a:r>
              <a:rPr lang="fr-BE" dirty="0" err="1" smtClean="0"/>
              <a:t>implementation</a:t>
            </a:r>
            <a:r>
              <a:rPr lang="fr-BE" dirty="0" smtClean="0"/>
              <a:t> </a:t>
            </a:r>
            <a:endParaRPr lang="fr-BE" dirty="0" smtClean="0"/>
          </a:p>
          <a:p>
            <a:r>
              <a:rPr lang="fr-BE" dirty="0" smtClean="0"/>
              <a:t>Of P &amp; </a:t>
            </a:r>
            <a:r>
              <a:rPr lang="fr-BE" dirty="0" err="1" smtClean="0"/>
              <a:t>Gs</a:t>
            </a:r>
            <a:endParaRPr lang="fr-BE" dirty="0"/>
          </a:p>
        </p:txBody>
      </p:sp>
      <p:sp>
        <p:nvSpPr>
          <p:cNvPr id="6" name="TextBox 5"/>
          <p:cNvSpPr txBox="1"/>
          <p:nvPr/>
        </p:nvSpPr>
        <p:spPr>
          <a:xfrm>
            <a:off x="2669309" y="2096532"/>
            <a:ext cx="1707354" cy="1477328"/>
          </a:xfrm>
          <a:prstGeom prst="rect">
            <a:avLst/>
          </a:prstGeom>
          <a:noFill/>
        </p:spPr>
        <p:txBody>
          <a:bodyPr wrap="square" rtlCol="0">
            <a:spAutoFit/>
          </a:bodyPr>
          <a:lstStyle/>
          <a:p>
            <a:r>
              <a:rPr lang="fr-BE" dirty="0" smtClean="0"/>
              <a:t>WG Monitoring:</a:t>
            </a:r>
          </a:p>
          <a:p>
            <a:endParaRPr lang="fr-BE" dirty="0"/>
          </a:p>
          <a:p>
            <a:r>
              <a:rPr lang="fr-BE" dirty="0" err="1" smtClean="0"/>
              <a:t>Produce</a:t>
            </a:r>
            <a:r>
              <a:rPr lang="fr-BE" dirty="0" smtClean="0"/>
              <a:t> 2024 BPIR</a:t>
            </a:r>
            <a:endParaRPr lang="fr-BE" dirty="0"/>
          </a:p>
        </p:txBody>
      </p:sp>
      <p:sp>
        <p:nvSpPr>
          <p:cNvPr id="7" name="TextBox 6"/>
          <p:cNvSpPr txBox="1"/>
          <p:nvPr/>
        </p:nvSpPr>
        <p:spPr>
          <a:xfrm>
            <a:off x="5329382" y="2937164"/>
            <a:ext cx="2761673" cy="1200329"/>
          </a:xfrm>
          <a:prstGeom prst="rect">
            <a:avLst/>
          </a:prstGeom>
          <a:noFill/>
        </p:spPr>
        <p:txBody>
          <a:bodyPr wrap="square" rtlCol="0">
            <a:spAutoFit/>
          </a:bodyPr>
          <a:lstStyle/>
          <a:p>
            <a:r>
              <a:rPr lang="fr-BE" dirty="0" err="1" smtClean="0"/>
              <a:t>Developing</a:t>
            </a:r>
            <a:r>
              <a:rPr lang="fr-BE" dirty="0" smtClean="0"/>
              <a:t> </a:t>
            </a:r>
            <a:r>
              <a:rPr lang="fr-BE" dirty="0" err="1" smtClean="0"/>
              <a:t>evidence</a:t>
            </a:r>
            <a:r>
              <a:rPr lang="fr-BE" dirty="0" smtClean="0"/>
              <a:t> /</a:t>
            </a:r>
          </a:p>
          <a:p>
            <a:r>
              <a:rPr lang="fr-BE" dirty="0" err="1" smtClean="0"/>
              <a:t>indicators</a:t>
            </a:r>
            <a:r>
              <a:rPr lang="fr-BE" dirty="0" smtClean="0"/>
              <a:t> </a:t>
            </a:r>
            <a:r>
              <a:rPr lang="fr-BE" dirty="0" smtClean="0"/>
              <a:t>on </a:t>
            </a:r>
          </a:p>
          <a:p>
            <a:r>
              <a:rPr lang="fr-BE" dirty="0" err="1" smtClean="0"/>
              <a:t>Implementation</a:t>
            </a:r>
            <a:r>
              <a:rPr lang="fr-BE" dirty="0" smtClean="0"/>
              <a:t> of </a:t>
            </a:r>
            <a:r>
              <a:rPr lang="fr-BE" dirty="0" err="1" smtClean="0"/>
              <a:t>P&amp;Gs</a:t>
            </a:r>
            <a:endParaRPr lang="fr-BE" dirty="0" smtClean="0"/>
          </a:p>
          <a:p>
            <a:endParaRPr lang="fr-BE" dirty="0"/>
          </a:p>
        </p:txBody>
      </p:sp>
    </p:spTree>
    <p:extLst>
      <p:ext uri="{BB962C8B-B14F-4D97-AF65-F5344CB8AC3E}">
        <p14:creationId xmlns:p14="http://schemas.microsoft.com/office/powerpoint/2010/main" val="208232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Historical perspective: social </a:t>
            </a:r>
            <a:r>
              <a:rPr lang="en-GB" dirty="0"/>
              <a:t>d</a:t>
            </a:r>
            <a:r>
              <a:rPr lang="en-GB" dirty="0" smtClean="0"/>
              <a:t>imension has not progressed well…</a:t>
            </a:r>
            <a:endParaRPr lang="en-GB" dirty="0"/>
          </a:p>
          <a:p>
            <a:r>
              <a:rPr lang="en-GB" dirty="0" smtClean="0"/>
              <a:t>Inequity remains a strong feature of European higher education, and only a </a:t>
            </a:r>
            <a:r>
              <a:rPr lang="en-GB" dirty="0" smtClean="0"/>
              <a:t>minority of </a:t>
            </a:r>
            <a:r>
              <a:rPr lang="en-GB" dirty="0" smtClean="0"/>
              <a:t>countries have </a:t>
            </a:r>
            <a:r>
              <a:rPr lang="en-GB" dirty="0" smtClean="0"/>
              <a:t>taken serious action </a:t>
            </a:r>
            <a:r>
              <a:rPr lang="en-GB" dirty="0" smtClean="0"/>
              <a:t>to address this…</a:t>
            </a:r>
          </a:p>
          <a:p>
            <a:r>
              <a:rPr lang="en-GB" dirty="0" smtClean="0"/>
              <a:t>Without </a:t>
            </a:r>
            <a:r>
              <a:rPr lang="en-GB" dirty="0" smtClean="0"/>
              <a:t>a pandemic the challenge would have been tough </a:t>
            </a:r>
          </a:p>
          <a:p>
            <a:r>
              <a:rPr lang="en-GB" dirty="0"/>
              <a:t>P</a:t>
            </a:r>
            <a:r>
              <a:rPr lang="en-GB" dirty="0" smtClean="0"/>
              <a:t>andemic </a:t>
            </a:r>
            <a:r>
              <a:rPr lang="en-GB" dirty="0"/>
              <a:t>has </a:t>
            </a:r>
            <a:r>
              <a:rPr lang="en-GB" dirty="0" smtClean="0"/>
              <a:t>had more severe </a:t>
            </a:r>
            <a:r>
              <a:rPr lang="en-GB" dirty="0"/>
              <a:t>impact </a:t>
            </a:r>
            <a:r>
              <a:rPr lang="en-GB" dirty="0" smtClean="0"/>
              <a:t>on </a:t>
            </a:r>
            <a:r>
              <a:rPr lang="en-GB" dirty="0"/>
              <a:t>disadvantaged and vulnerable…</a:t>
            </a:r>
          </a:p>
          <a:p>
            <a:endParaRPr lang="en-GB" dirty="0" smtClean="0"/>
          </a:p>
          <a:p>
            <a:pPr lvl="1">
              <a:spcAft>
                <a:spcPts val="1200"/>
              </a:spcAft>
            </a:pPr>
            <a:endParaRPr lang="en-GB" dirty="0"/>
          </a:p>
        </p:txBody>
      </p:sp>
      <p:sp>
        <p:nvSpPr>
          <p:cNvPr id="2" name="Title 1"/>
          <p:cNvSpPr>
            <a:spLocks noGrp="1"/>
          </p:cNvSpPr>
          <p:nvPr>
            <p:ph type="title"/>
          </p:nvPr>
        </p:nvSpPr>
        <p:spPr/>
        <p:txBody>
          <a:bodyPr/>
          <a:lstStyle/>
          <a:p>
            <a:r>
              <a:rPr lang="en-GB" dirty="0" smtClean="0"/>
              <a:t>Key Findings from BPIR 2020</a:t>
            </a:r>
            <a:endParaRPr lang="en-GB" dirty="0"/>
          </a:p>
        </p:txBody>
      </p:sp>
    </p:spTree>
    <p:extLst>
      <p:ext uri="{BB962C8B-B14F-4D97-AF65-F5344CB8AC3E}">
        <p14:creationId xmlns:p14="http://schemas.microsoft.com/office/powerpoint/2010/main" val="3346196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Impact of parents </a:t>
            </a:r>
            <a:r>
              <a:rPr lang="en-GB" dirty="0" smtClean="0"/>
              <a:t>educational background remains very significant in predicting likelihood of children participating in higher education</a:t>
            </a:r>
          </a:p>
          <a:p>
            <a:r>
              <a:rPr lang="en-GB" dirty="0" smtClean="0"/>
              <a:t>% of mature students (&gt;30) increasing (10% in 2000 – 17% 2017)</a:t>
            </a:r>
            <a:endParaRPr lang="en-GB" dirty="0" smtClean="0"/>
          </a:p>
          <a:p>
            <a:r>
              <a:rPr lang="en-GB" dirty="0" smtClean="0"/>
              <a:t>Gender: disciplines very differentiated by gender</a:t>
            </a:r>
          </a:p>
          <a:p>
            <a:r>
              <a:rPr lang="en-GB" dirty="0" smtClean="0"/>
              <a:t>Migrants: lower chance than native-born population of participating in higher education…</a:t>
            </a:r>
            <a:endParaRPr lang="en-GB" dirty="0" smtClean="0"/>
          </a:p>
          <a:p>
            <a:pPr lvl="1">
              <a:spcAft>
                <a:spcPts val="1200"/>
              </a:spcAft>
            </a:pPr>
            <a:endParaRPr lang="en-GB" dirty="0"/>
          </a:p>
        </p:txBody>
      </p:sp>
      <p:sp>
        <p:nvSpPr>
          <p:cNvPr id="2" name="Title 1"/>
          <p:cNvSpPr>
            <a:spLocks noGrp="1"/>
          </p:cNvSpPr>
          <p:nvPr>
            <p:ph type="title"/>
          </p:nvPr>
        </p:nvSpPr>
        <p:spPr/>
        <p:txBody>
          <a:bodyPr/>
          <a:lstStyle/>
          <a:p>
            <a:r>
              <a:rPr lang="en-GB" dirty="0" smtClean="0"/>
              <a:t>Key Findings from BPIR 2020</a:t>
            </a:r>
            <a:endParaRPr lang="en-GB" dirty="0"/>
          </a:p>
        </p:txBody>
      </p:sp>
    </p:spTree>
    <p:extLst>
      <p:ext uri="{BB962C8B-B14F-4D97-AF65-F5344CB8AC3E}">
        <p14:creationId xmlns:p14="http://schemas.microsoft.com/office/powerpoint/2010/main" val="1691049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82860"/>
            <a:ext cx="10515600" cy="1259370"/>
          </a:xfrm>
        </p:spPr>
        <p:txBody>
          <a:bodyPr/>
          <a:lstStyle/>
          <a:p>
            <a:r>
              <a:rPr lang="en-GB" dirty="0" smtClean="0"/>
              <a:t/>
            </a:r>
            <a:br>
              <a:rPr lang="en-GB" dirty="0" smtClean="0"/>
            </a:br>
            <a:r>
              <a:rPr lang="en-GB" dirty="0"/>
              <a:t/>
            </a:r>
            <a:br>
              <a:rPr lang="en-GB" dirty="0"/>
            </a:br>
            <a:r>
              <a:rPr lang="en-GB" dirty="0" smtClean="0">
                <a:solidFill>
                  <a:schemeClr val="tx2"/>
                </a:solidFill>
              </a:rPr>
              <a:t>Gender:</a:t>
            </a:r>
            <a:r>
              <a:rPr lang="en-GB" dirty="0" smtClean="0"/>
              <a:t> </a:t>
            </a:r>
            <a:r>
              <a:rPr lang="en-GB" sz="3200" dirty="0" smtClean="0"/>
              <a:t>% </a:t>
            </a:r>
            <a:r>
              <a:rPr lang="en-GB" sz="3200" dirty="0" smtClean="0"/>
              <a:t>of women enrolled in higher education (2017) </a:t>
            </a:r>
            <a:endParaRPr lang="en-GB" sz="3200" dirty="0"/>
          </a:p>
        </p:txBody>
      </p:sp>
      <p:sp>
        <p:nvSpPr>
          <p:cNvPr id="10" name="Content Placeholder 9"/>
          <p:cNvSpPr>
            <a:spLocks noGrp="1"/>
          </p:cNvSpPr>
          <p:nvPr>
            <p:ph idx="1"/>
          </p:nvPr>
        </p:nvSpPr>
        <p:spPr/>
        <p:txBody>
          <a:bodyPr/>
          <a:lstStyle/>
          <a:p>
            <a:endParaRPr lang="fr-BE"/>
          </a:p>
        </p:txBody>
      </p:sp>
      <p:graphicFrame>
        <p:nvGraphicFramePr>
          <p:cNvPr id="11" name="Object 10"/>
          <p:cNvGraphicFramePr>
            <a:graphicFrameLocks noChangeAspect="1"/>
          </p:cNvGraphicFramePr>
          <p:nvPr>
            <p:extLst>
              <p:ext uri="{D42A27DB-BD31-4B8C-83A1-F6EECF244321}">
                <p14:modId xmlns:p14="http://schemas.microsoft.com/office/powerpoint/2010/main" val="757155990"/>
              </p:ext>
            </p:extLst>
          </p:nvPr>
        </p:nvGraphicFramePr>
        <p:xfrm>
          <a:off x="1644337" y="1942423"/>
          <a:ext cx="7423464" cy="3765106"/>
        </p:xfrm>
        <a:graphic>
          <a:graphicData uri="http://schemas.openxmlformats.org/presentationml/2006/ole">
            <mc:AlternateContent xmlns:mc="http://schemas.openxmlformats.org/markup-compatibility/2006">
              <mc:Choice xmlns:v="urn:schemas-microsoft-com:vml" Requires="v">
                <p:oleObj spid="_x0000_s2055" name="Document" r:id="rId3" imgW="5945492" imgH="3061275" progId="Word.Document.12">
                  <p:embed/>
                </p:oleObj>
              </mc:Choice>
              <mc:Fallback>
                <p:oleObj name="Document" r:id="rId3" imgW="5945492" imgH="3061275" progId="Word.Document.12">
                  <p:embed/>
                  <p:pic>
                    <p:nvPicPr>
                      <p:cNvPr id="11" name="Object 10"/>
                      <p:cNvPicPr/>
                      <p:nvPr/>
                    </p:nvPicPr>
                    <p:blipFill>
                      <a:blip r:embed="rId4"/>
                      <a:stretch>
                        <a:fillRect/>
                      </a:stretch>
                    </p:blipFill>
                    <p:spPr>
                      <a:xfrm>
                        <a:off x="1644337" y="1942423"/>
                        <a:ext cx="7423464" cy="3765106"/>
                      </a:xfrm>
                      <a:prstGeom prst="rect">
                        <a:avLst/>
                      </a:prstGeom>
                    </p:spPr>
                  </p:pic>
                </p:oleObj>
              </mc:Fallback>
            </mc:AlternateContent>
          </a:graphicData>
        </a:graphic>
      </p:graphicFrame>
    </p:spTree>
    <p:extLst>
      <p:ext uri="{BB962C8B-B14F-4D97-AF65-F5344CB8AC3E}">
        <p14:creationId xmlns:p14="http://schemas.microsoft.com/office/powerpoint/2010/main" val="307770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82860"/>
            <a:ext cx="10515600" cy="1259370"/>
          </a:xfrm>
        </p:spPr>
        <p:txBody>
          <a:bodyPr/>
          <a:lstStyle/>
          <a:p>
            <a:r>
              <a:rPr lang="en-GB" dirty="0" smtClean="0"/>
              <a:t/>
            </a:r>
            <a:br>
              <a:rPr lang="en-GB" dirty="0" smtClean="0"/>
            </a:br>
            <a:r>
              <a:rPr lang="en-GB" dirty="0"/>
              <a:t/>
            </a:r>
            <a:br>
              <a:rPr lang="en-GB" dirty="0"/>
            </a:br>
            <a:r>
              <a:rPr lang="en-GB" sz="2800" dirty="0" smtClean="0">
                <a:solidFill>
                  <a:schemeClr val="tx2"/>
                </a:solidFill>
              </a:rPr>
              <a:t>Measures to support retention and completion of students from under-represented groups</a:t>
            </a:r>
            <a:endParaRPr lang="en-GB" sz="2800" dirty="0">
              <a:solidFill>
                <a:schemeClr val="tx2"/>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38503152"/>
              </p:ext>
            </p:extLst>
          </p:nvPr>
        </p:nvGraphicFramePr>
        <p:xfrm>
          <a:off x="970722" y="5513153"/>
          <a:ext cx="10225369" cy="684911"/>
        </p:xfrm>
        <a:graphic>
          <a:graphicData uri="http://schemas.openxmlformats.org/drawingml/2006/table">
            <a:tbl>
              <a:tblPr firstRow="1" firstCol="1" bandRow="1"/>
              <a:tblGrid>
                <a:gridCol w="529674">
                  <a:extLst>
                    <a:ext uri="{9D8B030D-6E8A-4147-A177-3AD203B41FA5}">
                      <a16:colId xmlns:a16="http://schemas.microsoft.com/office/drawing/2014/main" val="527532301"/>
                    </a:ext>
                  </a:extLst>
                </a:gridCol>
                <a:gridCol w="9695695">
                  <a:extLst>
                    <a:ext uri="{9D8B030D-6E8A-4147-A177-3AD203B41FA5}">
                      <a16:colId xmlns:a16="http://schemas.microsoft.com/office/drawing/2014/main" val="4067029041"/>
                    </a:ext>
                  </a:extLst>
                </a:gridCol>
              </a:tblGrid>
              <a:tr h="0">
                <a:tc>
                  <a:txBody>
                    <a:bodyPr/>
                    <a:lstStyle/>
                    <a:p>
                      <a:pPr algn="ctr">
                        <a:spcBef>
                          <a:spcPts val="200"/>
                        </a:spcBef>
                        <a:spcAft>
                          <a:spcPts val="100"/>
                        </a:spcAft>
                        <a:tabLst>
                          <a:tab pos="1260475" algn="l"/>
                        </a:tabLst>
                      </a:pPr>
                      <a:endParaRPr lang="en-GB" sz="800">
                        <a:solidFill>
                          <a:srgbClr val="000000"/>
                        </a:solidFill>
                        <a:effectLst/>
                        <a:latin typeface="Arial" panose="020B0604020202020204" pitchFamily="34" charset="0"/>
                        <a:ea typeface="Times New Roman" panose="02020603050405020304" pitchFamily="18" charset="0"/>
                      </a:endParaRPr>
                    </a:p>
                  </a:txBody>
                  <a:tcPr marL="36195" marR="36195" marT="36195"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Arial Narrow" panose="020B0606020202030204" pitchFamily="34" charset="0"/>
                        <a:buChar char="-"/>
                      </a:pPr>
                      <a:r>
                        <a:rPr lang="en-GB" sz="900" dirty="0">
                          <a:effectLst/>
                          <a:latin typeface="Arial Narrow" panose="020B0606020202030204" pitchFamily="34" charset="0"/>
                          <a:ea typeface="Times New Roman" panose="02020603050405020304" pitchFamily="18" charset="0"/>
                          <a:cs typeface="Arial" panose="020B0604020202020204" pitchFamily="34" charset="0"/>
                        </a:rPr>
                        <a:t>Monitoring the composition of the student body based on gender and at least one other under-represented category during studies and at graduation; </a:t>
                      </a:r>
                      <a:endParaRPr lang="fr-BE" sz="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Arial Narrow" panose="020B0606020202030204" pitchFamily="34" charset="0"/>
                        <a:buChar char="-"/>
                      </a:pPr>
                      <a:r>
                        <a:rPr lang="en-GB" sz="900" dirty="0">
                          <a:effectLst/>
                          <a:latin typeface="Arial Narrow" panose="020B0606020202030204" pitchFamily="34" charset="0"/>
                          <a:ea typeface="Times New Roman" panose="02020603050405020304" pitchFamily="18" charset="0"/>
                          <a:cs typeface="Arial" panose="020B0604020202020204" pitchFamily="34" charset="0"/>
                        </a:rPr>
                        <a:t>Longer-term quantitative policy objectives for the attainment/completion of students from under-represented groups;</a:t>
                      </a:r>
                      <a:endParaRPr lang="fr-BE" sz="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Arial Narrow" panose="020B0606020202030204" pitchFamily="34" charset="0"/>
                        <a:buChar char="-"/>
                      </a:pPr>
                      <a:r>
                        <a:rPr lang="en-GB" sz="900" dirty="0">
                          <a:effectLst/>
                          <a:latin typeface="Arial Narrow" panose="020B0606020202030204" pitchFamily="34" charset="0"/>
                          <a:ea typeface="Times New Roman" panose="02020603050405020304" pitchFamily="18" charset="0"/>
                          <a:cs typeface="Arial" panose="020B0604020202020204" pitchFamily="34" charset="0"/>
                        </a:rPr>
                        <a:t>Top-level measures targeting the retention of students and/or financial incentives for HEIs to improve completion rates;</a:t>
                      </a:r>
                      <a:endParaRPr lang="fr-BE" sz="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Arial Narrow" panose="020B0606020202030204" pitchFamily="34" charset="0"/>
                        <a:buChar char="-"/>
                      </a:pPr>
                      <a:r>
                        <a:rPr lang="en-GB" sz="900" dirty="0">
                          <a:effectLst/>
                          <a:latin typeface="Arial Narrow" panose="020B0606020202030204" pitchFamily="34" charset="0"/>
                          <a:ea typeface="Times New Roman" panose="02020603050405020304" pitchFamily="18" charset="0"/>
                          <a:cs typeface="Arial" panose="020B0604020202020204" pitchFamily="34" charset="0"/>
                        </a:rPr>
                        <a:t>Top-level measures targeting the completion of students from under-represented groups specifically.</a:t>
                      </a:r>
                      <a:endParaRPr lang="fr-BE" sz="80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36195"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204847"/>
                  </a:ext>
                </a:extLst>
              </a:tr>
            </a:tbl>
          </a:graphicData>
        </a:graphic>
      </p:graphicFrame>
      <p:pic>
        <p:nvPicPr>
          <p:cNvPr id="6" name="Picture 5"/>
          <p:cNvPicPr>
            <a:picLocks noChangeAspect="1"/>
          </p:cNvPicPr>
          <p:nvPr/>
        </p:nvPicPr>
        <p:blipFill>
          <a:blip r:embed="rId2"/>
          <a:stretch>
            <a:fillRect/>
          </a:stretch>
        </p:blipFill>
        <p:spPr>
          <a:xfrm>
            <a:off x="901825" y="1898830"/>
            <a:ext cx="5940796" cy="3514834"/>
          </a:xfrm>
          <a:prstGeom prst="rect">
            <a:avLst/>
          </a:prstGeom>
        </p:spPr>
      </p:pic>
      <p:pic>
        <p:nvPicPr>
          <p:cNvPr id="1027"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069" y="5513503"/>
            <a:ext cx="127000" cy="12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298575" y="2072640"/>
            <a:ext cx="4737194" cy="1200329"/>
          </a:xfrm>
          <a:prstGeom prst="rect">
            <a:avLst/>
          </a:prstGeom>
          <a:noFill/>
        </p:spPr>
        <p:txBody>
          <a:bodyPr wrap="none" rtlCol="0">
            <a:spAutoFit/>
          </a:bodyPr>
          <a:lstStyle/>
          <a:p>
            <a:r>
              <a:rPr lang="fr-BE" dirty="0" err="1"/>
              <a:t>M</a:t>
            </a:r>
            <a:r>
              <a:rPr lang="fr-BE" dirty="0" err="1" smtClean="0"/>
              <a:t>ap</a:t>
            </a:r>
            <a:r>
              <a:rPr lang="fr-BE" dirty="0" smtClean="0"/>
              <a:t> </a:t>
            </a:r>
            <a:r>
              <a:rPr lang="fr-BE" dirty="0" err="1" smtClean="0"/>
              <a:t>suggests</a:t>
            </a:r>
            <a:r>
              <a:rPr lang="fr-BE" dirty="0" smtClean="0"/>
              <a:t> </a:t>
            </a:r>
            <a:r>
              <a:rPr lang="fr-BE" dirty="0" err="1" smtClean="0"/>
              <a:t>that</a:t>
            </a:r>
            <a:r>
              <a:rPr lang="fr-BE" dirty="0" smtClean="0"/>
              <a:t> </a:t>
            </a:r>
            <a:r>
              <a:rPr lang="fr-BE" dirty="0" smtClean="0"/>
              <a:t>few countries have </a:t>
            </a:r>
            <a:r>
              <a:rPr lang="fr-BE" dirty="0" err="1" smtClean="0"/>
              <a:t>given</a:t>
            </a:r>
            <a:r>
              <a:rPr lang="fr-BE" dirty="0" smtClean="0"/>
              <a:t> </a:t>
            </a:r>
            <a:endParaRPr lang="fr-BE" dirty="0" smtClean="0"/>
          </a:p>
          <a:p>
            <a:r>
              <a:rPr lang="fr-BE" dirty="0"/>
              <a:t>a</a:t>
            </a:r>
            <a:r>
              <a:rPr lang="fr-BE" dirty="0" smtClean="0"/>
              <a:t> </a:t>
            </a:r>
            <a:r>
              <a:rPr lang="fr-BE" dirty="0" smtClean="0"/>
              <a:t>high</a:t>
            </a:r>
            <a:r>
              <a:rPr lang="fr-BE" dirty="0"/>
              <a:t> </a:t>
            </a:r>
            <a:r>
              <a:rPr lang="fr-BE" dirty="0" err="1"/>
              <a:t>p</a:t>
            </a:r>
            <a:r>
              <a:rPr lang="fr-BE" dirty="0" err="1" smtClean="0"/>
              <a:t>olicy</a:t>
            </a:r>
            <a:r>
              <a:rPr lang="fr-BE" dirty="0" smtClean="0"/>
              <a:t> </a:t>
            </a:r>
            <a:r>
              <a:rPr lang="fr-BE" dirty="0" err="1" smtClean="0"/>
              <a:t>priority</a:t>
            </a:r>
            <a:r>
              <a:rPr lang="fr-BE" dirty="0" smtClean="0"/>
              <a:t> to </a:t>
            </a:r>
            <a:r>
              <a:rPr lang="fr-BE" dirty="0" err="1" smtClean="0"/>
              <a:t>supporting</a:t>
            </a:r>
            <a:r>
              <a:rPr lang="fr-BE" dirty="0" smtClean="0"/>
              <a:t> </a:t>
            </a:r>
            <a:r>
              <a:rPr lang="fr-BE" dirty="0" err="1" smtClean="0"/>
              <a:t>students</a:t>
            </a:r>
            <a:endParaRPr lang="fr-BE" dirty="0" smtClean="0"/>
          </a:p>
          <a:p>
            <a:r>
              <a:rPr lang="fr-BE" dirty="0" err="1" smtClean="0"/>
              <a:t>from</a:t>
            </a:r>
            <a:r>
              <a:rPr lang="fr-BE" dirty="0" smtClean="0"/>
              <a:t> </a:t>
            </a:r>
            <a:r>
              <a:rPr lang="fr-BE" dirty="0" err="1" smtClean="0"/>
              <a:t>under-represented</a:t>
            </a:r>
            <a:r>
              <a:rPr lang="fr-BE" dirty="0" smtClean="0"/>
              <a:t> </a:t>
            </a:r>
            <a:r>
              <a:rPr lang="fr-BE" dirty="0" smtClean="0"/>
              <a:t>groups…</a:t>
            </a:r>
          </a:p>
          <a:p>
            <a:endParaRPr lang="fr-BE" dirty="0"/>
          </a:p>
        </p:txBody>
      </p:sp>
    </p:spTree>
    <p:extLst>
      <p:ext uri="{BB962C8B-B14F-4D97-AF65-F5344CB8AC3E}">
        <p14:creationId xmlns:p14="http://schemas.microsoft.com/office/powerpoint/2010/main" val="209213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25804"/>
            <a:ext cx="10905699" cy="4181725"/>
          </a:xfrm>
        </p:spPr>
        <p:txBody>
          <a:bodyPr/>
          <a:lstStyle/>
          <a:p>
            <a:pPr marL="457200" indent="-457200">
              <a:buAutoNum type="arabicParenR"/>
            </a:pPr>
            <a:r>
              <a:rPr lang="en-GB" dirty="0" smtClean="0"/>
              <a:t>Stick closely to the spirit of the principles and guidelines. </a:t>
            </a:r>
          </a:p>
          <a:p>
            <a:pPr marL="457200" indent="-457200">
              <a:buAutoNum type="arabicParenR"/>
            </a:pPr>
            <a:endParaRPr lang="en-GB" dirty="0" smtClean="0"/>
          </a:p>
          <a:p>
            <a:pPr marL="457200" indent="-457200">
              <a:buAutoNum type="arabicParenR"/>
            </a:pPr>
            <a:r>
              <a:rPr lang="en-GB" dirty="0" smtClean="0"/>
              <a:t>Provide clear </a:t>
            </a:r>
            <a:r>
              <a:rPr lang="en-GB" dirty="0" smtClean="0"/>
              <a:t>conceptual </a:t>
            </a:r>
            <a:r>
              <a:rPr lang="en-GB" dirty="0" smtClean="0"/>
              <a:t>definitions for data collection </a:t>
            </a:r>
          </a:p>
          <a:p>
            <a:pPr marL="457200" indent="-457200">
              <a:buFont typeface="Arial" panose="020B0604020202020204" pitchFamily="34" charset="0"/>
              <a:buAutoNum type="arabicParenR"/>
            </a:pPr>
            <a:endParaRPr lang="en-GB" dirty="0" smtClean="0"/>
          </a:p>
          <a:p>
            <a:pPr marL="457200" indent="-457200">
              <a:buFont typeface="Arial" panose="020B0604020202020204" pitchFamily="34" charset="0"/>
              <a:buAutoNum type="arabicParenR"/>
            </a:pPr>
            <a:r>
              <a:rPr lang="en-GB" dirty="0" smtClean="0"/>
              <a:t>Seek </a:t>
            </a:r>
            <a:r>
              <a:rPr lang="en-GB" dirty="0"/>
              <a:t>objective, reliable </a:t>
            </a:r>
            <a:r>
              <a:rPr lang="en-GB" dirty="0" smtClean="0"/>
              <a:t>information </a:t>
            </a:r>
            <a:endParaRPr lang="en-GB" dirty="0"/>
          </a:p>
          <a:p>
            <a:pPr marL="457200" indent="-457200">
              <a:buAutoNum type="arabicParenR"/>
            </a:pPr>
            <a:endParaRPr lang="en-GB" dirty="0" smtClean="0"/>
          </a:p>
          <a:p>
            <a:pPr marL="457200" indent="-457200">
              <a:buAutoNum type="arabicParenR"/>
            </a:pPr>
            <a:endParaRPr lang="en-GB" dirty="0" smtClean="0"/>
          </a:p>
          <a:p>
            <a:pPr lvl="1">
              <a:spcAft>
                <a:spcPts val="1200"/>
              </a:spcAft>
            </a:pPr>
            <a:endParaRPr lang="en-GB" dirty="0"/>
          </a:p>
        </p:txBody>
      </p:sp>
      <p:sp>
        <p:nvSpPr>
          <p:cNvPr id="2" name="Title 1"/>
          <p:cNvSpPr>
            <a:spLocks noGrp="1"/>
          </p:cNvSpPr>
          <p:nvPr>
            <p:ph type="title"/>
          </p:nvPr>
        </p:nvSpPr>
        <p:spPr/>
        <p:txBody>
          <a:bodyPr/>
          <a:lstStyle/>
          <a:p>
            <a:r>
              <a:rPr lang="en-GB" dirty="0" smtClean="0">
                <a:solidFill>
                  <a:schemeClr val="tx2"/>
                </a:solidFill>
              </a:rPr>
              <a:t/>
            </a:r>
            <a:br>
              <a:rPr lang="en-GB" dirty="0" smtClean="0">
                <a:solidFill>
                  <a:schemeClr val="tx2"/>
                </a:solidFill>
              </a:rPr>
            </a:br>
            <a:r>
              <a:rPr lang="en-GB" dirty="0">
                <a:solidFill>
                  <a:schemeClr val="tx2"/>
                </a:solidFill>
              </a:rPr>
              <a:t/>
            </a:r>
            <a:br>
              <a:rPr lang="en-GB" dirty="0">
                <a:solidFill>
                  <a:schemeClr val="tx2"/>
                </a:solidFill>
              </a:rPr>
            </a:br>
            <a:r>
              <a:rPr lang="en-GB" sz="2800" dirty="0" smtClean="0">
                <a:solidFill>
                  <a:schemeClr val="tx2"/>
                </a:solidFill>
              </a:rPr>
              <a:t>Eurydice feasibility study to develop indicators:</a:t>
            </a:r>
            <a:r>
              <a:rPr lang="en-GB" sz="2800" dirty="0" smtClean="0"/>
              <a:t>  </a:t>
            </a:r>
            <a:br>
              <a:rPr lang="en-GB" sz="2800" dirty="0" smtClean="0"/>
            </a:br>
            <a:r>
              <a:rPr lang="en-GB" sz="2800" dirty="0" smtClean="0"/>
              <a:t>key principles</a:t>
            </a:r>
            <a:endParaRPr lang="en-GB" sz="2800" dirty="0"/>
          </a:p>
        </p:txBody>
      </p:sp>
    </p:spTree>
    <p:extLst>
      <p:ext uri="{BB962C8B-B14F-4D97-AF65-F5344CB8AC3E}">
        <p14:creationId xmlns:p14="http://schemas.microsoft.com/office/powerpoint/2010/main" val="226934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25804"/>
            <a:ext cx="10905699" cy="4181725"/>
          </a:xfrm>
        </p:spPr>
        <p:txBody>
          <a:bodyPr/>
          <a:lstStyle/>
          <a:p>
            <a:pPr marL="0" indent="0">
              <a:buNone/>
            </a:pPr>
            <a:r>
              <a:rPr lang="en-GB" dirty="0" smtClean="0"/>
              <a:t>Principles and Guidelines addressed to both governments and higher education institutions (HEIs)</a:t>
            </a:r>
          </a:p>
          <a:p>
            <a:r>
              <a:rPr lang="en-GB" dirty="0" smtClean="0"/>
              <a:t>Government strategy and policy measures can be assessed from laws and administrative documentation..</a:t>
            </a:r>
          </a:p>
          <a:p>
            <a:r>
              <a:rPr lang="en-GB" dirty="0" smtClean="0"/>
              <a:t>HEI action </a:t>
            </a:r>
            <a:r>
              <a:rPr lang="en-GB" dirty="0" smtClean="0">
                <a:solidFill>
                  <a:srgbClr val="C00000"/>
                </a:solidFill>
              </a:rPr>
              <a:t>not</a:t>
            </a:r>
            <a:r>
              <a:rPr lang="en-GB" dirty="0" smtClean="0"/>
              <a:t> possible </a:t>
            </a:r>
            <a:r>
              <a:rPr lang="en-GB" dirty="0"/>
              <a:t>for Eurydice Network </a:t>
            </a:r>
            <a:r>
              <a:rPr lang="en-GB" dirty="0" smtClean="0"/>
              <a:t>(or BFUG) to monitor directly and systematically…</a:t>
            </a:r>
            <a:endParaRPr lang="en-GB" dirty="0"/>
          </a:p>
        </p:txBody>
      </p:sp>
      <p:sp>
        <p:nvSpPr>
          <p:cNvPr id="2" name="Title 1"/>
          <p:cNvSpPr>
            <a:spLocks noGrp="1"/>
          </p:cNvSpPr>
          <p:nvPr>
            <p:ph type="title"/>
          </p:nvPr>
        </p:nvSpPr>
        <p:spPr/>
        <p:txBody>
          <a:bodyPr/>
          <a:lstStyle/>
          <a:p>
            <a:r>
              <a:rPr lang="en-GB" dirty="0">
                <a:solidFill>
                  <a:schemeClr val="tx2"/>
                </a:solidFill>
              </a:rPr>
              <a:t>C</a:t>
            </a:r>
            <a:r>
              <a:rPr lang="en-GB" dirty="0" smtClean="0">
                <a:solidFill>
                  <a:schemeClr val="tx2"/>
                </a:solidFill>
              </a:rPr>
              <a:t>hallenges:</a:t>
            </a:r>
            <a:r>
              <a:rPr lang="en-GB" dirty="0" smtClean="0"/>
              <a:t> 1 level of implementation</a:t>
            </a:r>
            <a:endParaRPr lang="en-GB" dirty="0"/>
          </a:p>
        </p:txBody>
      </p:sp>
    </p:spTree>
    <p:extLst>
      <p:ext uri="{BB962C8B-B14F-4D97-AF65-F5344CB8AC3E}">
        <p14:creationId xmlns:p14="http://schemas.microsoft.com/office/powerpoint/2010/main" val="9038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F1EA005558D4A84C86AD0D2CF8860" ma:contentTypeVersion="1" ma:contentTypeDescription="Create a new document." ma:contentTypeScope="" ma:versionID="e585c717080f1243343ff507719315c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1BA69-92B7-498B-9380-E9133E180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F87431-2774-4E17-BE38-8A579357848D}">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4819</TotalTime>
  <Words>1409</Words>
  <Application>Microsoft Office PowerPoint</Application>
  <PresentationFormat>Widescreen</PresentationFormat>
  <Paragraphs>96</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Arial Narrow</vt:lpstr>
      <vt:lpstr>Calibri</vt:lpstr>
      <vt:lpstr>Times New Roman</vt:lpstr>
      <vt:lpstr>Office Theme</vt:lpstr>
      <vt:lpstr>Document</vt:lpstr>
      <vt:lpstr>Developing Indicators for the  Social Dimension</vt:lpstr>
      <vt:lpstr>Presentation</vt:lpstr>
      <vt:lpstr>Relationship between the working groups</vt:lpstr>
      <vt:lpstr>Key Findings from BPIR 2020</vt:lpstr>
      <vt:lpstr>Key Findings from BPIR 2020</vt:lpstr>
      <vt:lpstr>  Gender: % of women enrolled in higher education (2017) </vt:lpstr>
      <vt:lpstr>  Measures to support retention and completion of students from under-represented groups</vt:lpstr>
      <vt:lpstr>  Eurydice feasibility study to develop indicators:   key principles</vt:lpstr>
      <vt:lpstr>Challenges: 1 level of implementation</vt:lpstr>
      <vt:lpstr>Level of implementation: potential solutions</vt:lpstr>
      <vt:lpstr>Challenges 2: respecting different cultures…</vt:lpstr>
      <vt:lpstr>  Challenges 3: which characteristics to consider?… </vt:lpstr>
      <vt:lpstr>Typical Bologna Implementation Report indicators</vt:lpstr>
      <vt:lpstr>An example: P&amp; G 1: Strategies​</vt:lpstr>
      <vt:lpstr>Potential elements for an indicator</vt:lpstr>
      <vt:lpstr>Some P&amp;Gs not straightforward…</vt:lpstr>
      <vt:lpstr>P &amp; G: Guidance and counselling</vt:lpstr>
      <vt:lpstr>State of play and future process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CROSIER David (EACEA)</cp:lastModifiedBy>
  <cp:revision>195</cp:revision>
  <dcterms:created xsi:type="dcterms:W3CDTF">2019-08-09T12:06:42Z</dcterms:created>
  <dcterms:modified xsi:type="dcterms:W3CDTF">2021-07-07T15:25:57Z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0x010100184F1EA005558D4A84C86AD0D2CF8860</vt:lpwstr>
  </property>
</Properties>
</file>